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tags/tag14.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321" r:id="rId3"/>
    <p:sldId id="280" r:id="rId4"/>
    <p:sldId id="295" r:id="rId5"/>
    <p:sldId id="292" r:id="rId6"/>
    <p:sldId id="279" r:id="rId7"/>
    <p:sldId id="275" r:id="rId8"/>
    <p:sldId id="288" r:id="rId9"/>
    <p:sldId id="273" r:id="rId10"/>
    <p:sldId id="282" r:id="rId11"/>
    <p:sldId id="304" r:id="rId12"/>
    <p:sldId id="278" r:id="rId13"/>
    <p:sldId id="310" r:id="rId14"/>
    <p:sldId id="308" r:id="rId15"/>
    <p:sldId id="323" r:id="rId16"/>
    <p:sldId id="322" r:id="rId17"/>
    <p:sldId id="320" r:id="rId18"/>
    <p:sldId id="291" r:id="rId19"/>
    <p:sldId id="289"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Клюшкины"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3"/>
    <p:penClr>
      <a:srgbClr val="99FF66"/>
    </p:penClr>
    <p:extLst>
      <p:ext uri="{EC167BDD-8182-4AB7-AECC-EB403E3ABB37}">
        <p14:laserClr xmlns:p14="http://schemas.microsoft.com/office/powerpoint/2010/main" xmlns="">
          <a:srgbClr val="00FF00"/>
        </p14:laserClr>
      </p:ext>
      <p:ext uri="{2FDB2607-1784-4EEB-B798-7EB5836EED8A}">
        <p14:showMediaCtrls xmlns:p14="http://schemas.microsoft.com/office/powerpoint/2010/main" xmlns="" val="1"/>
      </p:ext>
    </p:extLst>
  </p:showPr>
  <p:clrMru>
    <a:srgbClr val="FF9900"/>
    <a:srgbClr val="FF00FF"/>
    <a:srgbClr val="CCCC00"/>
    <a:srgbClr val="00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8" d="100"/>
          <a:sy n="58" d="100"/>
        </p:scale>
        <p:origin x="-1716" y="-300"/>
      </p:cViewPr>
      <p:guideLst>
        <p:guide orient="horz"/>
        <p:guide/>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ADFA149-C446-470A-A9A8-D3119285D6B4}" type="datetimeFigureOut">
              <a:rPr lang="ru-RU"/>
              <a:pPr>
                <a:defRPr/>
              </a:pPr>
              <a:t>11.05.2018</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EB8AD00-D0D7-4D53-9F14-F040509F1328}"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6AACC42-7DE8-4039-8D22-5B129C6CCCFE}" type="datetimeFigureOut">
              <a:rPr lang="ru-RU"/>
              <a:pPr>
                <a:defRPr/>
              </a:pPr>
              <a:t>11.05.2018</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1B445A3-2194-4C38-A2E4-25BE666E7CA0}"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698F6EF-7867-44FC-AD47-98ABA721E827}" type="datetimeFigureOut">
              <a:rPr lang="ru-RU"/>
              <a:pPr>
                <a:defRPr/>
              </a:pPr>
              <a:t>11.05.2018</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F677481-A5C4-4842-B85A-3747285FFB0C}"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C4FB03D-DA94-473D-A35C-1F0E733E0B10}" type="datetimeFigureOut">
              <a:rPr lang="ru-RU"/>
              <a:pPr>
                <a:defRPr/>
              </a:pPr>
              <a:t>11.05.2018</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A672956-D60C-4518-9D14-FF70D97985EA}"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B473F4F-07E8-4354-B950-5078F3D02D5C}" type="datetimeFigureOut">
              <a:rPr lang="ru-RU"/>
              <a:pPr>
                <a:defRPr/>
              </a:pPr>
              <a:t>11.05.2018</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583DCC8-5B34-490B-838C-D81E25502CDF}"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704621F-913A-4D65-B56E-7B105911565B}" type="datetimeFigureOut">
              <a:rPr lang="ru-RU"/>
              <a:pPr>
                <a:defRPr/>
              </a:pPr>
              <a:t>11.05.2018</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5FB956F-7C97-4B02-9693-1C0A0B6C473C}"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14F12F5-F6A5-4BFE-8D49-8AA25F1EFD7C}" type="datetimeFigureOut">
              <a:rPr lang="ru-RU"/>
              <a:pPr>
                <a:defRPr/>
              </a:pPr>
              <a:t>11.05.2018</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621A532-D929-4C91-B5ED-A519832C7018}"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850D1AE3-B9D1-4517-AB5D-2CCDD9A0F000}" type="datetimeFigureOut">
              <a:rPr lang="ru-RU"/>
              <a:pPr>
                <a:defRPr/>
              </a:pPr>
              <a:t>11.05.2018</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B9625E3-002D-4C28-96E5-DB967615A88F}"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94AA2F3-FD00-4497-8C4C-95AC861A1920}" type="datetimeFigureOut">
              <a:rPr lang="ru-RU"/>
              <a:pPr>
                <a:defRPr/>
              </a:pPr>
              <a:t>11.05.2018</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30BD752-9011-4739-8B14-7A09A3461AE6}"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B585EEE-8BEF-4DB1-8431-643C95C96ADE}" type="datetimeFigureOut">
              <a:rPr lang="ru-RU"/>
              <a:pPr>
                <a:defRPr/>
              </a:pPr>
              <a:t>11.05.2018</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241F674-5013-4D03-86D8-D463E0BD9062}"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E23AB7B-B811-4A9D-954F-4164D0FEF899}" type="datetimeFigureOut">
              <a:rPr lang="ru-RU"/>
              <a:pPr>
                <a:defRPr/>
              </a:pPr>
              <a:t>11.05.2018</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13F9154-59C3-4591-A609-27E0A517F0F8}"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F0C1C5C-8AE9-482A-B02C-EA48B71BC0EB}" type="datetimeFigureOut">
              <a:rPr lang="ru-RU"/>
              <a:pPr>
                <a:defRPr/>
              </a:pPr>
              <a:t>11.05.2018</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65E4C69-63E0-41B8-BCA7-064F6FA1C913}"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p:cNvSpPr>
          <p:nvPr>
            <p:ph type="title" idx="4294967295"/>
          </p:nvPr>
        </p:nvSpPr>
        <p:spPr/>
        <p:txBody>
          <a:bodyPr/>
          <a:lstStyle/>
          <a:p>
            <a:pPr eaLnBrk="1" hangingPunct="1"/>
            <a:endParaRPr lang="ru-RU" dirty="0" smtClean="0"/>
          </a:p>
        </p:txBody>
      </p:sp>
      <p:sp>
        <p:nvSpPr>
          <p:cNvPr id="13314" name="Rectangle 3"/>
          <p:cNvSpPr>
            <a:spLocks noGrp="1"/>
          </p:cNvSpPr>
          <p:nvPr>
            <p:ph type="body" idx="4294967295"/>
          </p:nvPr>
        </p:nvSpPr>
        <p:spPr/>
        <p:txBody>
          <a:bodyPr/>
          <a:lstStyle/>
          <a:p>
            <a:pPr eaLnBrk="1" hangingPunct="1"/>
            <a:endParaRPr lang="ru-RU" dirty="0" smtClean="0"/>
          </a:p>
        </p:txBody>
      </p:sp>
      <p:pic>
        <p:nvPicPr>
          <p:cNvPr id="13315" name="Picture 4" descr="шаблон 2 титульник"/>
          <p:cNvPicPr>
            <a:picLocks noChangeAspect="1" noChangeArrowheads="1"/>
          </p:cNvPicPr>
          <p:nvPr/>
        </p:nvPicPr>
        <p:blipFill>
          <a:blip r:embed="rId3" cstate="screen"/>
          <a:srcRect/>
          <a:stretch>
            <a:fillRect/>
          </a:stretch>
        </p:blipFill>
        <p:spPr bwMode="auto">
          <a:xfrm>
            <a:off x="0" y="-12304"/>
            <a:ext cx="9144000" cy="6870264"/>
          </a:xfrm>
          <a:prstGeom prst="rect">
            <a:avLst/>
          </a:prstGeom>
          <a:ln>
            <a:noFill/>
          </a:ln>
          <a:effectLst>
            <a:softEdge rad="112500"/>
          </a:effectLst>
        </p:spPr>
      </p:pic>
      <p:sp>
        <p:nvSpPr>
          <p:cNvPr id="13316" name="Rectangle 5"/>
          <p:cNvSpPr>
            <a:spLocks noChangeArrowheads="1"/>
          </p:cNvSpPr>
          <p:nvPr/>
        </p:nvSpPr>
        <p:spPr bwMode="auto">
          <a:xfrm flipV="1">
            <a:off x="2286000" y="2424113"/>
            <a:ext cx="4572000" cy="366712"/>
          </a:xfrm>
          <a:prstGeom prst="rect">
            <a:avLst/>
          </a:prstGeom>
          <a:noFill/>
          <a:ln w="9525">
            <a:noFill/>
            <a:miter lim="800000"/>
            <a:headEnd/>
            <a:tailEnd/>
          </a:ln>
        </p:spPr>
        <p:txBody>
          <a:bodyPr rot="10800000">
            <a:spAutoFit/>
          </a:bodyPr>
          <a:lstStyle/>
          <a:p>
            <a:endParaRPr lang="ru-RU" b="1" dirty="0">
              <a:latin typeface="Calibri" pitchFamily="34" charset="0"/>
            </a:endParaRPr>
          </a:p>
        </p:txBody>
      </p:sp>
      <p:sp>
        <p:nvSpPr>
          <p:cNvPr id="13317" name="Rectangle 6"/>
          <p:cNvSpPr>
            <a:spLocks noChangeArrowheads="1"/>
          </p:cNvSpPr>
          <p:nvPr/>
        </p:nvSpPr>
        <p:spPr bwMode="auto">
          <a:xfrm>
            <a:off x="1403350" y="4149725"/>
            <a:ext cx="7129463" cy="646113"/>
          </a:xfrm>
          <a:prstGeom prst="rect">
            <a:avLst/>
          </a:prstGeom>
          <a:noFill/>
          <a:ln w="9525">
            <a:noFill/>
            <a:miter lim="800000"/>
            <a:headEnd/>
            <a:tailEnd/>
          </a:ln>
        </p:spPr>
        <p:txBody>
          <a:bodyPr>
            <a:spAutoFit/>
          </a:bodyPr>
          <a:lstStyle/>
          <a:p>
            <a:r>
              <a:rPr lang="ru-RU" sz="3600" b="1" dirty="0">
                <a:latin typeface="Times New Roman" pitchFamily="18" charset="0"/>
              </a:rPr>
              <a:t> </a:t>
            </a:r>
          </a:p>
        </p:txBody>
      </p:sp>
      <p:sp>
        <p:nvSpPr>
          <p:cNvPr id="8" name="Прямоугольник 7"/>
          <p:cNvSpPr/>
          <p:nvPr/>
        </p:nvSpPr>
        <p:spPr>
          <a:xfrm>
            <a:off x="2555776" y="3356992"/>
            <a:ext cx="4752527" cy="707886"/>
          </a:xfrm>
          <a:prstGeom prst="rect">
            <a:avLst/>
          </a:prstGeom>
        </p:spPr>
        <p:txBody>
          <a:bodyPr>
            <a:spAutoFit/>
          </a:bodyPr>
          <a:lstStyle/>
          <a:p>
            <a:pPr algn="ctr" fontAlgn="auto">
              <a:spcBef>
                <a:spcPts val="0"/>
              </a:spcBef>
              <a:spcAft>
                <a:spcPts val="0"/>
              </a:spcAft>
              <a:defRPr/>
            </a:pPr>
            <a:r>
              <a:rPr lang="ru-RU"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 </a:t>
            </a:r>
            <a:endParaRPr lang="ru-RU"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228600">
                  <a:schemeClr val="accent3">
                    <a:satMod val="175000"/>
                    <a:alpha val="40000"/>
                  </a:schemeClr>
                </a:glow>
              </a:effectLst>
              <a:latin typeface="+mn-lt"/>
              <a:cs typeface="+mn-cs"/>
            </a:endParaRPr>
          </a:p>
        </p:txBody>
      </p:sp>
      <p:sp>
        <p:nvSpPr>
          <p:cNvPr id="3" name="Прямоугольник 2"/>
          <p:cNvSpPr/>
          <p:nvPr/>
        </p:nvSpPr>
        <p:spPr>
          <a:xfrm>
            <a:off x="2071670" y="6457890"/>
            <a:ext cx="5929354" cy="400110"/>
          </a:xfrm>
          <a:prstGeom prst="rect">
            <a:avLst/>
          </a:prstGeom>
        </p:spPr>
        <p:txBody>
          <a:bodyPr wrap="square">
            <a:spAutoFit/>
          </a:bodyPr>
          <a:lstStyle/>
          <a:p>
            <a:pPr algn="ct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Зам.зав.по ВМР : Шихова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Кулян</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r>
              <a:rPr lang="ru-RU"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Алсафаевна</a:t>
            </a:r>
            <a:r>
              <a:rPr lang="ru-RU"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sp>
        <p:nvSpPr>
          <p:cNvPr id="4" name="Прямоугольник 3"/>
          <p:cNvSpPr/>
          <p:nvPr/>
        </p:nvSpPr>
        <p:spPr>
          <a:xfrm>
            <a:off x="3779912" y="476672"/>
            <a:ext cx="5184576" cy="369332"/>
          </a:xfrm>
          <a:prstGeom prst="rect">
            <a:avLst/>
          </a:prstGeom>
        </p:spPr>
        <p:txBody>
          <a:bodyPr wrap="square">
            <a:spAutoFit/>
          </a:bodyPr>
          <a:lstStyle/>
          <a:p>
            <a:r>
              <a:rPr lang="ru-RU" dirty="0" smtClean="0"/>
              <a:t> </a:t>
            </a:r>
            <a:endParaRPr lang="ru-RU" dirty="0"/>
          </a:p>
        </p:txBody>
      </p:sp>
      <p:sp>
        <p:nvSpPr>
          <p:cNvPr id="5" name="Прямоугольник 4"/>
          <p:cNvSpPr/>
          <p:nvPr/>
        </p:nvSpPr>
        <p:spPr>
          <a:xfrm>
            <a:off x="4427984" y="260648"/>
            <a:ext cx="4536504" cy="2185214"/>
          </a:xfrm>
          <a:prstGeom prst="rect">
            <a:avLst/>
          </a:prstGeom>
        </p:spPr>
        <p:txBody>
          <a:bodyPr wrap="square">
            <a:spAutoFit/>
          </a:bodyPr>
          <a:lstStyle/>
          <a:p>
            <a:pPr algn="ctr"/>
            <a:r>
              <a:rPr lang="en-US" b="1" dirty="0" smtClean="0">
                <a:solidFill>
                  <a:srgbClr val="92D050"/>
                </a:solidFill>
                <a:latin typeface="Tahoma" panose="020B0604030504040204" pitchFamily="34" charset="0"/>
              </a:rPr>
              <a:t> </a:t>
            </a:r>
            <a:r>
              <a:rPr lang="ru-RU" sz="2000" b="1" dirty="0" smtClean="0">
                <a:solidFill>
                  <a:srgbClr val="FF0000"/>
                </a:solidFill>
                <a:latin typeface="Franklin Gothic Demi" pitchFamily="34" charset="0"/>
              </a:rPr>
              <a:t>Муниципальное  бюджетное </a:t>
            </a:r>
            <a:endParaRPr lang="en-US" sz="2000" b="1" dirty="0" smtClean="0">
              <a:solidFill>
                <a:srgbClr val="FF0000"/>
              </a:solidFill>
              <a:latin typeface="Franklin Gothic Demi" pitchFamily="34" charset="0"/>
            </a:endParaRPr>
          </a:p>
          <a:p>
            <a:pPr algn="ctr"/>
            <a:r>
              <a:rPr lang="en-US" sz="2000" b="1" dirty="0" smtClean="0">
                <a:solidFill>
                  <a:srgbClr val="FF0000"/>
                </a:solidFill>
                <a:latin typeface="Franklin Gothic Demi" pitchFamily="34" charset="0"/>
              </a:rPr>
              <a:t>    </a:t>
            </a:r>
            <a:r>
              <a:rPr lang="ru-RU" sz="2000" b="1" dirty="0" smtClean="0">
                <a:solidFill>
                  <a:srgbClr val="FF0000"/>
                </a:solidFill>
                <a:latin typeface="Franklin Gothic Demi" pitchFamily="34" charset="0"/>
              </a:rPr>
              <a:t>дошкольное образовательно</a:t>
            </a:r>
            <a:r>
              <a:rPr lang="ru-RU" sz="2000" b="1" dirty="0">
                <a:solidFill>
                  <a:srgbClr val="FF0000"/>
                </a:solidFill>
                <a:latin typeface="Franklin Gothic Demi" pitchFamily="34" charset="0"/>
              </a:rPr>
              <a:t>е</a:t>
            </a:r>
            <a:r>
              <a:rPr lang="ru-RU" sz="2000" b="1" dirty="0" smtClean="0">
                <a:solidFill>
                  <a:srgbClr val="FF0000"/>
                </a:solidFill>
                <a:latin typeface="Franklin Gothic Demi" pitchFamily="34" charset="0"/>
              </a:rPr>
              <a:t> </a:t>
            </a:r>
            <a:r>
              <a:rPr lang="en-US" sz="2000" b="1" dirty="0" smtClean="0">
                <a:solidFill>
                  <a:srgbClr val="FF0000"/>
                </a:solidFill>
                <a:latin typeface="Franklin Gothic Demi" pitchFamily="34" charset="0"/>
              </a:rPr>
              <a:t>                  </a:t>
            </a:r>
          </a:p>
          <a:p>
            <a:pPr algn="ctr"/>
            <a:r>
              <a:rPr lang="en-US" sz="2000" b="1" dirty="0">
                <a:solidFill>
                  <a:srgbClr val="FF0000"/>
                </a:solidFill>
                <a:latin typeface="Franklin Gothic Demi" pitchFamily="34" charset="0"/>
              </a:rPr>
              <a:t> </a:t>
            </a:r>
            <a:r>
              <a:rPr lang="en-US" sz="2000" b="1" dirty="0" smtClean="0">
                <a:solidFill>
                  <a:srgbClr val="FF0000"/>
                </a:solidFill>
                <a:latin typeface="Franklin Gothic Demi" pitchFamily="34" charset="0"/>
              </a:rPr>
              <a:t>        </a:t>
            </a:r>
            <a:r>
              <a:rPr lang="ru-RU" sz="2000" b="1" dirty="0" smtClean="0">
                <a:solidFill>
                  <a:srgbClr val="FF0000"/>
                </a:solidFill>
                <a:latin typeface="Franklin Gothic Demi" pitchFamily="34" charset="0"/>
              </a:rPr>
              <a:t>учреждение МБДОУ №4        «Соколенок»</a:t>
            </a:r>
            <a:r>
              <a:rPr lang="en-US" sz="2000" b="1" dirty="0" smtClean="0">
                <a:solidFill>
                  <a:srgbClr val="FF0000"/>
                </a:solidFill>
                <a:latin typeface="Franklin Gothic Demi" pitchFamily="34" charset="0"/>
              </a:rPr>
              <a:t>                  </a:t>
            </a:r>
          </a:p>
          <a:p>
            <a:pPr algn="ctr"/>
            <a:r>
              <a:rPr lang="en-US" sz="2000" b="1" dirty="0">
                <a:solidFill>
                  <a:srgbClr val="FF0000"/>
                </a:solidFill>
                <a:latin typeface="Franklin Gothic Demi" pitchFamily="34" charset="0"/>
                <a:cs typeface="Tahoma" panose="020B0604030504040204" pitchFamily="34" charset="0"/>
              </a:rPr>
              <a:t> </a:t>
            </a:r>
            <a:r>
              <a:rPr lang="en-US" sz="2000" b="1" dirty="0" smtClean="0">
                <a:solidFill>
                  <a:srgbClr val="FF0000"/>
                </a:solidFill>
                <a:latin typeface="Franklin Gothic Demi" pitchFamily="34" charset="0"/>
                <a:cs typeface="Tahoma" panose="020B0604030504040204" pitchFamily="34" charset="0"/>
              </a:rPr>
              <a:t>       </a:t>
            </a:r>
            <a:r>
              <a:rPr lang="ru-RU" sz="2000" b="1" dirty="0" smtClean="0">
                <a:solidFill>
                  <a:srgbClr val="FF0000"/>
                </a:solidFill>
                <a:latin typeface="Franklin Gothic Demi" pitchFamily="34" charset="0"/>
              </a:rPr>
              <a:t> </a:t>
            </a:r>
            <a:r>
              <a:rPr lang="en-US" sz="2000" b="1" dirty="0" smtClean="0">
                <a:solidFill>
                  <a:srgbClr val="FF0000"/>
                </a:solidFill>
                <a:latin typeface="Franklin Gothic Demi" pitchFamily="34" charset="0"/>
              </a:rPr>
              <a:t>            </a:t>
            </a:r>
          </a:p>
          <a:p>
            <a:r>
              <a:rPr lang="en-US" b="1" dirty="0">
                <a:solidFill>
                  <a:srgbClr val="92D050"/>
                </a:solidFill>
                <a:latin typeface="Franklin Gothic Demi" pitchFamily="34" charset="0"/>
              </a:rPr>
              <a:t> </a:t>
            </a:r>
            <a:r>
              <a:rPr lang="en-US" b="1" dirty="0" smtClean="0">
                <a:solidFill>
                  <a:srgbClr val="92D050"/>
                </a:solidFill>
                <a:latin typeface="Franklin Gothic Demi" pitchFamily="34" charset="0"/>
              </a:rPr>
              <a:t>                               </a:t>
            </a:r>
          </a:p>
          <a:p>
            <a:r>
              <a:rPr lang="en-US" b="1" dirty="0">
                <a:solidFill>
                  <a:srgbClr val="92D050"/>
                </a:solidFill>
                <a:latin typeface="Franklin Gothic Demi" pitchFamily="34" charset="0"/>
              </a:rPr>
              <a:t> </a:t>
            </a:r>
            <a:r>
              <a:rPr lang="en-US" b="1" dirty="0" smtClean="0">
                <a:solidFill>
                  <a:srgbClr val="92D050"/>
                </a:solidFill>
                <a:latin typeface="Franklin Gothic Demi" pitchFamily="34" charset="0"/>
              </a:rPr>
              <a:t>                               </a:t>
            </a:r>
            <a:endParaRPr lang="ru-RU" dirty="0">
              <a:solidFill>
                <a:srgbClr val="92D050"/>
              </a:solidFill>
              <a:latin typeface="Franklin Gothic Demi" pitchFamily="34" charset="0"/>
            </a:endParaRPr>
          </a:p>
        </p:txBody>
      </p:sp>
      <p:pic>
        <p:nvPicPr>
          <p:cNvPr id="14" name="Рисунок 13" descr="C:\Users\соколенок\Desktop\фасад садика\IMG_1046.JPG"/>
          <p:cNvPicPr/>
          <p:nvPr/>
        </p:nvPicPr>
        <p:blipFill>
          <a:blip r:embed="rId4" cstate="print"/>
          <a:srcRect/>
          <a:stretch>
            <a:fillRect/>
          </a:stretch>
        </p:blipFill>
        <p:spPr bwMode="auto">
          <a:xfrm>
            <a:off x="0" y="1500174"/>
            <a:ext cx="8929718" cy="4857784"/>
          </a:xfrm>
          <a:prstGeom prst="rect">
            <a:avLst/>
          </a:prstGeom>
          <a:ln>
            <a:noFill/>
          </a:ln>
          <a:effectLst>
            <a:softEdge rad="112500"/>
          </a:effectLst>
        </p:spPr>
      </p:pic>
    </p:spTree>
    <p:custDataLst>
      <p:tags r:id="rId1"/>
    </p:custDataLst>
  </p:cSld>
  <p:clrMapOvr>
    <a:masterClrMapping/>
  </p:clrMapOvr>
  <p:transition spd="slow" advClick="0" advTm="9580">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p:nvPr>
        </p:nvSpPr>
        <p:spPr/>
        <p:txBody>
          <a:bodyPr/>
          <a:lstStyle/>
          <a:p>
            <a:pPr eaLnBrk="1" hangingPunct="1"/>
            <a:endParaRPr lang="ru-RU" dirty="0" smtClean="0"/>
          </a:p>
        </p:txBody>
      </p:sp>
      <p:sp>
        <p:nvSpPr>
          <p:cNvPr id="14338" name="Rectangle 3"/>
          <p:cNvSpPr>
            <a:spLocks noGrp="1"/>
          </p:cNvSpPr>
          <p:nvPr>
            <p:ph type="body" idx="1"/>
          </p:nvPr>
        </p:nvSpPr>
        <p:spPr/>
        <p:txBody>
          <a:bodyPr/>
          <a:lstStyle/>
          <a:p>
            <a:pPr eaLnBrk="1" hangingPunct="1"/>
            <a:endParaRPr lang="ru-RU" dirty="0" smtClean="0"/>
          </a:p>
        </p:txBody>
      </p:sp>
      <p:pic>
        <p:nvPicPr>
          <p:cNvPr id="14339" name="Picture 4" descr="шаблон 2 титульник"/>
          <p:cNvPicPr>
            <a:picLocks noChangeAspect="1" noChangeArrowheads="1"/>
          </p:cNvPicPr>
          <p:nvPr/>
        </p:nvPicPr>
        <p:blipFill>
          <a:blip r:embed="rId2" cstate="screen"/>
          <a:srcRect/>
          <a:stretch>
            <a:fillRect/>
          </a:stretch>
        </p:blipFill>
        <p:spPr bwMode="auto">
          <a:xfrm>
            <a:off x="0" y="-11343"/>
            <a:ext cx="9144000" cy="6869343"/>
          </a:xfrm>
          <a:prstGeom prst="rect">
            <a:avLst/>
          </a:prstGeom>
          <a:ln>
            <a:noFill/>
          </a:ln>
          <a:effectLst>
            <a:outerShdw blurRad="292100" dist="139700" dir="2700000" algn="tl" rotWithShape="0">
              <a:srgbClr val="333333">
                <a:alpha val="65000"/>
              </a:srgbClr>
            </a:outerShdw>
          </a:effectLst>
        </p:spPr>
      </p:pic>
      <p:sp>
        <p:nvSpPr>
          <p:cNvPr id="14340" name="Прямоугольник 6"/>
          <p:cNvSpPr>
            <a:spLocks noChangeArrowheads="1"/>
          </p:cNvSpPr>
          <p:nvPr/>
        </p:nvSpPr>
        <p:spPr bwMode="auto">
          <a:xfrm>
            <a:off x="1258888" y="3357563"/>
            <a:ext cx="8137525" cy="522287"/>
          </a:xfrm>
          <a:prstGeom prst="rect">
            <a:avLst/>
          </a:prstGeom>
          <a:noFill/>
          <a:ln w="9525">
            <a:noFill/>
            <a:miter lim="800000"/>
            <a:headEnd/>
            <a:tailEnd/>
          </a:ln>
        </p:spPr>
        <p:txBody>
          <a:bodyPr>
            <a:spAutoFit/>
          </a:bodyPr>
          <a:lstStyle/>
          <a:p>
            <a:r>
              <a:rPr lang="ru-RU" sz="2800" b="1" i="1" dirty="0">
                <a:latin typeface="Calibri" pitchFamily="34" charset="0"/>
              </a:rPr>
              <a:t>        </a:t>
            </a:r>
            <a:endParaRPr lang="ru-RU" sz="2800" dirty="0">
              <a:latin typeface="Calibri" pitchFamily="34" charset="0"/>
            </a:endParaRPr>
          </a:p>
        </p:txBody>
      </p:sp>
      <p:sp>
        <p:nvSpPr>
          <p:cNvPr id="2" name="Прямоугольник 1"/>
          <p:cNvSpPr/>
          <p:nvPr/>
        </p:nvSpPr>
        <p:spPr>
          <a:xfrm>
            <a:off x="6492312" y="6456402"/>
            <a:ext cx="235962" cy="369332"/>
          </a:xfrm>
          <a:prstGeom prst="rect">
            <a:avLst/>
          </a:prstGeom>
        </p:spPr>
        <p:txBody>
          <a:bodyPr wrap="non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sp>
        <p:nvSpPr>
          <p:cNvPr id="8" name="Прямоугольник 7"/>
          <p:cNvSpPr/>
          <p:nvPr/>
        </p:nvSpPr>
        <p:spPr>
          <a:xfrm>
            <a:off x="4427984" y="0"/>
            <a:ext cx="4536504" cy="1569660"/>
          </a:xfrm>
          <a:prstGeom prst="rect">
            <a:avLst/>
          </a:prstGeom>
          <a:noFill/>
        </p:spPr>
        <p:txBody>
          <a:bodyPr wrap="square" lIns="91440" tIns="45720" rIns="91440" bIns="45720">
            <a:spAutoFit/>
          </a:bodyPr>
          <a:lstStyle/>
          <a:p>
            <a:pPr algn="ctr"/>
            <a:r>
              <a:rPr lang="ru-RU"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onotype Corsiva" pitchFamily="66" charset="0"/>
              </a:rPr>
              <a:t>ВОВЛЕЧЕНИЕ РОДИТЕЛЕЙ</a:t>
            </a:r>
            <a:endParaRPr lang="ru-RU"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onotype Corsiva" pitchFamily="66" charset="0"/>
            </a:endParaRPr>
          </a:p>
        </p:txBody>
      </p:sp>
      <p:sp>
        <p:nvSpPr>
          <p:cNvPr id="9" name="TextBox 8"/>
          <p:cNvSpPr txBox="1"/>
          <p:nvPr/>
        </p:nvSpPr>
        <p:spPr>
          <a:xfrm>
            <a:off x="1403648" y="3212976"/>
            <a:ext cx="7560840" cy="584775"/>
          </a:xfrm>
          <a:prstGeom prst="rect">
            <a:avLst/>
          </a:prstGeom>
          <a:noFill/>
        </p:spPr>
        <p:txBody>
          <a:bodyPr wrap="square" rtlCol="0">
            <a:spAutoFit/>
          </a:bodyPr>
          <a:lstStyle/>
          <a:p>
            <a:r>
              <a:rPr lang="ru-RU" sz="1600" b="1" i="1" dirty="0" smtClean="0">
                <a:solidFill>
                  <a:srgbClr val="C00000"/>
                </a:solidFill>
              </a:rPr>
              <a:t>В ПРОЕКТНУЮ ДЕЯТЕЛЬНОСТЬ МОЖНО И НУЖНО ВОВЛЕКАТЬ РОДИТЕЛЕЙ, НАПИСАВ, НАПРИМЕР, ТАКОЕ ОБЬЯВЛЕНИЕ:</a:t>
            </a:r>
            <a:endParaRPr lang="ru-RU" sz="1600" b="1" i="1" dirty="0">
              <a:solidFill>
                <a:srgbClr val="C00000"/>
              </a:solidFill>
            </a:endParaRPr>
          </a:p>
        </p:txBody>
      </p:sp>
      <p:sp>
        <p:nvSpPr>
          <p:cNvPr id="10" name="Скругленная прямоугольная выноска 9"/>
          <p:cNvSpPr/>
          <p:nvPr/>
        </p:nvSpPr>
        <p:spPr>
          <a:xfrm rot="11006715">
            <a:off x="1400441" y="3989121"/>
            <a:ext cx="6850032" cy="2072625"/>
          </a:xfrm>
          <a:prstGeom prst="wedgeRoundRectCallout">
            <a:avLst>
              <a:gd name="adj1" fmla="val -57049"/>
              <a:gd name="adj2" fmla="val 79119"/>
              <a:gd name="adj3" fmla="val 16667"/>
            </a:avLst>
          </a:prstGeom>
          <a:solidFill>
            <a:srgbClr val="CC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rot="375912">
            <a:off x="1511580" y="4041829"/>
            <a:ext cx="6592173" cy="2862322"/>
          </a:xfrm>
          <a:prstGeom prst="rect">
            <a:avLst/>
          </a:prstGeom>
          <a:noFill/>
        </p:spPr>
        <p:txBody>
          <a:bodyPr wrap="square" rtlCol="0">
            <a:spAutoFit/>
          </a:bodyPr>
          <a:lstStyle/>
          <a:p>
            <a:pPr algn="ctr"/>
            <a:r>
              <a:rPr lang="ru-RU" sz="1400" b="1" dirty="0" smtClean="0">
                <a:latin typeface="Arial Black" panose="020B0A04020102020204" pitchFamily="34" charset="0"/>
              </a:rPr>
              <a:t>Дорогие мамы и папы!</a:t>
            </a:r>
          </a:p>
          <a:p>
            <a:r>
              <a:rPr lang="ru-RU" sz="1400" b="1" dirty="0" smtClean="0">
                <a:latin typeface="Arial Black" panose="020B0A04020102020204" pitchFamily="34" charset="0"/>
              </a:rPr>
              <a:t>Пока мы ещё маленькие, </a:t>
            </a:r>
            <a:r>
              <a:rPr lang="ru-RU" sz="1400" b="1" dirty="0">
                <a:latin typeface="Arial Black" panose="020B0A04020102020204" pitchFamily="34" charset="0"/>
              </a:rPr>
              <a:t>н</a:t>
            </a:r>
            <a:r>
              <a:rPr lang="ru-RU" sz="1400" b="1" dirty="0" smtClean="0">
                <a:latin typeface="Arial Black" panose="020B0A04020102020204" pitchFamily="34" charset="0"/>
              </a:rPr>
              <a:t>о когда вырастем большими, обязательно станем космонавтами или космическими туристами. В космос, конечно, без специальной подготовки не полетишь. Мы хотим многое узнать о космосе, но без вашей помощи нам не обойтись! Мы будем вам благодарны, если вы принесёте для нас бумагу, старые журналы, коробки, картинки и книги о космосе.</a:t>
            </a:r>
          </a:p>
          <a:p>
            <a:r>
              <a:rPr lang="ru-RU" sz="1400" b="1" dirty="0">
                <a:latin typeface="Arial Black" panose="020B0A04020102020204" pitchFamily="34" charset="0"/>
              </a:rPr>
              <a:t> </a:t>
            </a:r>
            <a:r>
              <a:rPr lang="ru-RU" sz="1400" b="1" dirty="0" smtClean="0">
                <a:latin typeface="Arial Black" panose="020B0A04020102020204" pitchFamily="34" charset="0"/>
              </a:rPr>
              <a:t>                           Ваши будущие космонавты.</a:t>
            </a:r>
          </a:p>
          <a:p>
            <a:r>
              <a:rPr lang="ru-RU" b="1" dirty="0"/>
              <a:t> </a:t>
            </a:r>
            <a:endParaRPr lang="ru-RU" b="1" dirty="0" smtClean="0"/>
          </a:p>
          <a:p>
            <a:endParaRPr lang="ru-RU" b="1" dirty="0" smtClean="0"/>
          </a:p>
          <a:p>
            <a:endParaRPr lang="ru-RU" b="1" dirty="0"/>
          </a:p>
        </p:txBody>
      </p:sp>
    </p:spTree>
  </p:cSld>
  <p:clrMapOvr>
    <a:masterClrMapping/>
  </p:clrMapOvr>
  <p:transition spd="slow" advClick="0" advTm="2460">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5"/>
          <p:cNvSpPr>
            <a:spLocks noGrp="1"/>
          </p:cNvSpPr>
          <p:nvPr>
            <p:ph type="ctrTitle" idx="4294967295"/>
          </p:nvPr>
        </p:nvSpPr>
        <p:spPr>
          <a:xfrm>
            <a:off x="685800" y="2130425"/>
            <a:ext cx="7772400" cy="1470025"/>
          </a:xfrm>
        </p:spPr>
        <p:txBody>
          <a:bodyPr/>
          <a:lstStyle/>
          <a:p>
            <a:pPr eaLnBrk="1" hangingPunct="1"/>
            <a:endParaRPr lang="ru-RU" dirty="0" smtClean="0"/>
          </a:p>
        </p:txBody>
      </p:sp>
      <p:sp>
        <p:nvSpPr>
          <p:cNvPr id="28674" name="Rectangle 6"/>
          <p:cNvSpPr>
            <a:spLocks noGrp="1"/>
          </p:cNvSpPr>
          <p:nvPr>
            <p:ph type="subTitle" idx="4294967295"/>
          </p:nvPr>
        </p:nvSpPr>
        <p:spPr>
          <a:xfrm>
            <a:off x="1371600" y="3886200"/>
            <a:ext cx="6400800" cy="1752600"/>
          </a:xfrm>
        </p:spPr>
        <p:txBody>
          <a:bodyPr/>
          <a:lstStyle/>
          <a:p>
            <a:pPr marL="0" indent="0" algn="ctr" eaLnBrk="1" hangingPunct="1">
              <a:buFont typeface="Arial" charset="0"/>
              <a:buNone/>
            </a:pPr>
            <a:endParaRPr lang="ru-RU" dirty="0" smtClean="0"/>
          </a:p>
        </p:txBody>
      </p:sp>
      <p:pic>
        <p:nvPicPr>
          <p:cNvPr id="28675" name="Picture 7" descr="шаблон 2 б"/>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28676" name="Прямоугольник 6"/>
          <p:cNvSpPr>
            <a:spLocks noChangeArrowheads="1"/>
          </p:cNvSpPr>
          <p:nvPr/>
        </p:nvSpPr>
        <p:spPr bwMode="auto">
          <a:xfrm>
            <a:off x="2286000" y="620713"/>
            <a:ext cx="6607175" cy="461962"/>
          </a:xfrm>
          <a:prstGeom prst="rect">
            <a:avLst/>
          </a:prstGeom>
          <a:noFill/>
          <a:ln w="9525">
            <a:noFill/>
            <a:miter lim="800000"/>
            <a:headEnd/>
            <a:tailEnd/>
          </a:ln>
        </p:spPr>
        <p:txBody>
          <a:bodyPr>
            <a:spAutoFit/>
          </a:bodyPr>
          <a:lstStyle/>
          <a:p>
            <a:endParaRPr lang="ru-RU" sz="2400" dirty="0">
              <a:latin typeface="Calibri" pitchFamily="34" charset="0"/>
            </a:endParaRPr>
          </a:p>
        </p:txBody>
      </p:sp>
      <p:pic>
        <p:nvPicPr>
          <p:cNvPr id="28677" name="Picture 7" descr="шаблон 2 б"/>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2" name="Прямоугольник 1"/>
          <p:cNvSpPr/>
          <p:nvPr/>
        </p:nvSpPr>
        <p:spPr>
          <a:xfrm>
            <a:off x="6492312" y="6471642"/>
            <a:ext cx="235962" cy="369332"/>
          </a:xfrm>
          <a:prstGeom prst="rect">
            <a:avLst/>
          </a:prstGeom>
        </p:spPr>
        <p:txBody>
          <a:bodyPr wrap="non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sp>
        <p:nvSpPr>
          <p:cNvPr id="9" name="Прямоугольник 8"/>
          <p:cNvSpPr/>
          <p:nvPr/>
        </p:nvSpPr>
        <p:spPr>
          <a:xfrm>
            <a:off x="2339752" y="188640"/>
            <a:ext cx="6804248" cy="1107996"/>
          </a:xfrm>
          <a:prstGeom prst="rect">
            <a:avLst/>
          </a:prstGeom>
        </p:spPr>
        <p:txBody>
          <a:bodyPr wrap="square">
            <a:spAutoFit/>
          </a:bodyPr>
          <a:lstStyle/>
          <a:p>
            <a:r>
              <a:rPr lang="ru-RU" sz="4800" b="1" dirty="0" smtClean="0">
                <a:solidFill>
                  <a:srgbClr val="7030A0"/>
                </a:solidFill>
                <a:latin typeface="Monotype Corsiva" pitchFamily="66" charset="0"/>
              </a:rPr>
              <a:t>Типология проектов в ДОУ</a:t>
            </a:r>
            <a:r>
              <a:rPr lang="ru-RU" sz="4000" dirty="0" smtClean="0"/>
              <a:t/>
            </a:r>
            <a:br>
              <a:rPr lang="ru-RU" sz="4000" dirty="0" smtClean="0"/>
            </a:br>
            <a:r>
              <a:rPr lang="ru-RU" dirty="0" smtClean="0"/>
              <a:t>                     ( по Е.С. Евдокимовой)</a:t>
            </a:r>
            <a:endParaRPr lang="ru-RU" dirty="0"/>
          </a:p>
        </p:txBody>
      </p:sp>
      <p:sp>
        <p:nvSpPr>
          <p:cNvPr id="18" name="Прямоугольник 17"/>
          <p:cNvSpPr/>
          <p:nvPr/>
        </p:nvSpPr>
        <p:spPr>
          <a:xfrm>
            <a:off x="2123728" y="1556792"/>
            <a:ext cx="2952328" cy="14401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2123728" y="1484784"/>
            <a:ext cx="2952328" cy="1446550"/>
          </a:xfrm>
          <a:prstGeom prst="rect">
            <a:avLst/>
          </a:prstGeom>
        </p:spPr>
        <p:txBody>
          <a:bodyPr wrap="square">
            <a:spAutoFit/>
          </a:bodyPr>
          <a:lstStyle/>
          <a:p>
            <a:pPr algn="ctr"/>
            <a:r>
              <a:rPr lang="ru-RU" sz="1600" b="1" i="1" u="sng" dirty="0" smtClean="0">
                <a:solidFill>
                  <a:srgbClr val="FF0000"/>
                </a:solidFill>
              </a:rPr>
              <a:t>По доминирующей </a:t>
            </a:r>
          </a:p>
          <a:p>
            <a:pPr algn="ctr"/>
            <a:r>
              <a:rPr lang="ru-RU" sz="1600" b="1" i="1" u="sng" dirty="0" smtClean="0">
                <a:solidFill>
                  <a:srgbClr val="FF0000"/>
                </a:solidFill>
              </a:rPr>
              <a:t>деятельности </a:t>
            </a:r>
          </a:p>
          <a:p>
            <a:pPr algn="ctr"/>
            <a:r>
              <a:rPr lang="ru-RU" sz="1400" b="1" dirty="0" smtClean="0"/>
              <a:t>(Исследовательские, </a:t>
            </a:r>
          </a:p>
          <a:p>
            <a:pPr algn="ctr"/>
            <a:r>
              <a:rPr lang="ru-RU" sz="1400" b="1" dirty="0" smtClean="0"/>
              <a:t>информационные, творческие,</a:t>
            </a:r>
          </a:p>
          <a:p>
            <a:pPr algn="ctr"/>
            <a:r>
              <a:rPr lang="ru-RU" sz="1400" b="1" dirty="0" smtClean="0"/>
              <a:t>игровые, приключенческие,</a:t>
            </a:r>
          </a:p>
          <a:p>
            <a:pPr algn="ctr"/>
            <a:r>
              <a:rPr lang="ru-RU" sz="1400" b="1" dirty="0" smtClean="0"/>
              <a:t>практико-ориентированные)</a:t>
            </a:r>
            <a:endParaRPr lang="ru-RU" sz="1400" b="1" dirty="0"/>
          </a:p>
        </p:txBody>
      </p:sp>
      <p:sp>
        <p:nvSpPr>
          <p:cNvPr id="19" name="Прямоугольник 18"/>
          <p:cNvSpPr/>
          <p:nvPr/>
        </p:nvSpPr>
        <p:spPr>
          <a:xfrm>
            <a:off x="5580112" y="1484784"/>
            <a:ext cx="3240360" cy="16561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5580112" y="1484784"/>
            <a:ext cx="3312368" cy="1415772"/>
          </a:xfrm>
          <a:prstGeom prst="rect">
            <a:avLst/>
          </a:prstGeom>
        </p:spPr>
        <p:txBody>
          <a:bodyPr wrap="square">
            <a:spAutoFit/>
          </a:bodyPr>
          <a:lstStyle/>
          <a:p>
            <a:pPr algn="ctr"/>
            <a:r>
              <a:rPr lang="ru-RU" sz="1600" b="1" i="1" u="sng" dirty="0" smtClean="0">
                <a:solidFill>
                  <a:srgbClr val="FF0000"/>
                </a:solidFill>
              </a:rPr>
              <a:t>По характеру контактов</a:t>
            </a:r>
          </a:p>
          <a:p>
            <a:pPr algn="ctr"/>
            <a:r>
              <a:rPr lang="ru-RU" sz="1400" b="1" dirty="0" smtClean="0"/>
              <a:t>(Внутри одной возрастной группы,</a:t>
            </a:r>
          </a:p>
          <a:p>
            <a:pPr algn="ctr"/>
            <a:r>
              <a:rPr lang="ru-RU" sz="1400" b="1" dirty="0" smtClean="0"/>
              <a:t>в контакте с другой возрастной </a:t>
            </a:r>
          </a:p>
          <a:p>
            <a:pPr algn="ctr"/>
            <a:r>
              <a:rPr lang="ru-RU" sz="1400" b="1" dirty="0" smtClean="0"/>
              <a:t>группой, внутри ДОУ, в контакте с </a:t>
            </a:r>
          </a:p>
          <a:p>
            <a:pPr algn="ctr"/>
            <a:r>
              <a:rPr lang="ru-RU" sz="1400" b="1" dirty="0" smtClean="0"/>
              <a:t>семьей,  учреждениями культуры, </a:t>
            </a:r>
          </a:p>
          <a:p>
            <a:pPr algn="ctr"/>
            <a:r>
              <a:rPr lang="ru-RU" sz="1400" b="1" dirty="0" smtClean="0"/>
              <a:t>общественными организациями)</a:t>
            </a:r>
            <a:endParaRPr lang="ru-RU" sz="1400" b="1" dirty="0"/>
          </a:p>
        </p:txBody>
      </p:sp>
      <p:sp>
        <p:nvSpPr>
          <p:cNvPr id="20" name="Прямоугольник 19"/>
          <p:cNvSpPr/>
          <p:nvPr/>
        </p:nvSpPr>
        <p:spPr>
          <a:xfrm>
            <a:off x="2267744" y="3140968"/>
            <a:ext cx="2736304" cy="16344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123728" y="3068961"/>
            <a:ext cx="2880320" cy="1661993"/>
          </a:xfrm>
          <a:prstGeom prst="rect">
            <a:avLst/>
          </a:prstGeom>
        </p:spPr>
        <p:txBody>
          <a:bodyPr wrap="square">
            <a:spAutoFit/>
          </a:bodyPr>
          <a:lstStyle/>
          <a:p>
            <a:pPr algn="ctr"/>
            <a:r>
              <a:rPr lang="ru-RU" sz="1600" b="1" i="1" u="sng" dirty="0" smtClean="0">
                <a:solidFill>
                  <a:srgbClr val="FF0000"/>
                </a:solidFill>
              </a:rPr>
              <a:t>По характеру  </a:t>
            </a:r>
          </a:p>
          <a:p>
            <a:pPr algn="ctr"/>
            <a:r>
              <a:rPr lang="ru-RU" sz="1600" b="1" i="1" u="sng" dirty="0" smtClean="0">
                <a:solidFill>
                  <a:srgbClr val="FF0000"/>
                </a:solidFill>
              </a:rPr>
              <a:t>содержания</a:t>
            </a:r>
          </a:p>
          <a:p>
            <a:pPr algn="ctr"/>
            <a:r>
              <a:rPr lang="ru-RU" sz="1400" b="1" dirty="0" smtClean="0">
                <a:solidFill>
                  <a:schemeClr val="tx2"/>
                </a:solidFill>
              </a:rPr>
              <a:t>(</a:t>
            </a:r>
            <a:r>
              <a:rPr lang="ru-RU" sz="1400" b="1" dirty="0" smtClean="0"/>
              <a:t>Ребенок и семья, ребенок и </a:t>
            </a:r>
          </a:p>
          <a:p>
            <a:pPr algn="ctr"/>
            <a:r>
              <a:rPr lang="ru-RU" sz="1400" b="1" dirty="0" smtClean="0"/>
              <a:t>природа, ребенок и рукотворный</a:t>
            </a:r>
          </a:p>
          <a:p>
            <a:pPr algn="ctr"/>
            <a:r>
              <a:rPr lang="ru-RU" sz="1400" b="1" dirty="0" smtClean="0"/>
              <a:t> мир, ребенок и общество и </a:t>
            </a:r>
          </a:p>
          <a:p>
            <a:pPr algn="ctr"/>
            <a:r>
              <a:rPr lang="ru-RU" sz="1400" b="1" dirty="0" smtClean="0"/>
              <a:t>его культурные ценности)</a:t>
            </a:r>
            <a:endParaRPr lang="ru-RU" sz="1400" b="1" dirty="0"/>
          </a:p>
        </p:txBody>
      </p:sp>
      <p:sp>
        <p:nvSpPr>
          <p:cNvPr id="21" name="Прямоугольник 20"/>
          <p:cNvSpPr/>
          <p:nvPr/>
        </p:nvSpPr>
        <p:spPr>
          <a:xfrm>
            <a:off x="5868144" y="3356992"/>
            <a:ext cx="2952328" cy="144016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940152" y="3284984"/>
            <a:ext cx="2520280" cy="1384995"/>
          </a:xfrm>
          <a:prstGeom prst="rect">
            <a:avLst/>
          </a:prstGeom>
        </p:spPr>
        <p:txBody>
          <a:bodyPr wrap="square">
            <a:spAutoFit/>
          </a:bodyPr>
          <a:lstStyle/>
          <a:p>
            <a:pPr algn="ctr"/>
            <a:r>
              <a:rPr lang="ru-RU" sz="1400" b="1" i="1" u="sng" dirty="0" smtClean="0">
                <a:solidFill>
                  <a:srgbClr val="FF0000"/>
                </a:solidFill>
              </a:rPr>
              <a:t>По количеству</a:t>
            </a:r>
          </a:p>
          <a:p>
            <a:pPr algn="ctr"/>
            <a:r>
              <a:rPr lang="ru-RU" sz="1400" b="1" i="1" u="sng" dirty="0" smtClean="0">
                <a:solidFill>
                  <a:srgbClr val="FF0000"/>
                </a:solidFill>
              </a:rPr>
              <a:t> участников</a:t>
            </a:r>
          </a:p>
          <a:p>
            <a:pPr algn="ctr"/>
            <a:r>
              <a:rPr lang="ru-RU" sz="1400" b="1" dirty="0" smtClean="0"/>
              <a:t>(Индивидуальный, парный, </a:t>
            </a:r>
          </a:p>
          <a:p>
            <a:pPr algn="ctr"/>
            <a:r>
              <a:rPr lang="ru-RU" sz="1400" b="1" dirty="0" smtClean="0"/>
              <a:t>групповой, фронтальный)</a:t>
            </a:r>
            <a:endParaRPr lang="ru-RU" sz="1400" b="1" dirty="0"/>
          </a:p>
        </p:txBody>
      </p:sp>
      <p:sp>
        <p:nvSpPr>
          <p:cNvPr id="22" name="Прямоугольник 21"/>
          <p:cNvSpPr/>
          <p:nvPr/>
        </p:nvSpPr>
        <p:spPr>
          <a:xfrm>
            <a:off x="2195736" y="4941168"/>
            <a:ext cx="3096344" cy="14904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5940152" y="5013176"/>
            <a:ext cx="2880320" cy="12744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1979712" y="5013176"/>
            <a:ext cx="3384376" cy="1169551"/>
          </a:xfrm>
          <a:prstGeom prst="rect">
            <a:avLst/>
          </a:prstGeom>
        </p:spPr>
        <p:txBody>
          <a:bodyPr wrap="square">
            <a:spAutoFit/>
          </a:bodyPr>
          <a:lstStyle/>
          <a:p>
            <a:pPr algn="ctr"/>
            <a:r>
              <a:rPr lang="ru-RU" sz="1400" b="1" i="1" u="sng" dirty="0" smtClean="0">
                <a:solidFill>
                  <a:srgbClr val="FF0000"/>
                </a:solidFill>
              </a:rPr>
              <a:t>По характеру участия </a:t>
            </a:r>
          </a:p>
          <a:p>
            <a:pPr algn="ctr"/>
            <a:r>
              <a:rPr lang="ru-RU" sz="1400" b="1" i="1" u="sng" dirty="0" smtClean="0">
                <a:solidFill>
                  <a:srgbClr val="FF0000"/>
                </a:solidFill>
              </a:rPr>
              <a:t>ребенка в проекте</a:t>
            </a:r>
          </a:p>
          <a:p>
            <a:pPr algn="ctr"/>
            <a:r>
              <a:rPr lang="ru-RU" sz="1400" b="1" dirty="0" smtClean="0"/>
              <a:t>(Заказчик, эксперт, исполнитель,</a:t>
            </a:r>
          </a:p>
          <a:p>
            <a:pPr algn="ctr"/>
            <a:r>
              <a:rPr lang="ru-RU" sz="1400" b="1" dirty="0" smtClean="0"/>
              <a:t>участник от зарождения до</a:t>
            </a:r>
          </a:p>
          <a:p>
            <a:pPr algn="ctr"/>
            <a:r>
              <a:rPr lang="ru-RU" sz="1400" b="1" dirty="0" smtClean="0"/>
              <a:t>получения результатов)</a:t>
            </a:r>
            <a:endParaRPr lang="ru-RU" sz="1400" b="1" dirty="0"/>
          </a:p>
        </p:txBody>
      </p:sp>
      <p:sp>
        <p:nvSpPr>
          <p:cNvPr id="16" name="Прямоугольник 15"/>
          <p:cNvSpPr/>
          <p:nvPr/>
        </p:nvSpPr>
        <p:spPr>
          <a:xfrm>
            <a:off x="6012160" y="5085184"/>
            <a:ext cx="2736304" cy="954107"/>
          </a:xfrm>
          <a:prstGeom prst="rect">
            <a:avLst/>
          </a:prstGeom>
        </p:spPr>
        <p:txBody>
          <a:bodyPr wrap="square">
            <a:spAutoFit/>
          </a:bodyPr>
          <a:lstStyle/>
          <a:p>
            <a:pPr algn="ctr"/>
            <a:r>
              <a:rPr lang="ru-RU" sz="1400" b="1" i="1" u="sng" dirty="0" smtClean="0">
                <a:solidFill>
                  <a:srgbClr val="FF0000"/>
                </a:solidFill>
              </a:rPr>
              <a:t>По продолжительности</a:t>
            </a:r>
          </a:p>
          <a:p>
            <a:pPr algn="ctr"/>
            <a:r>
              <a:rPr lang="ru-RU" sz="1400" b="1" dirty="0" smtClean="0">
                <a:solidFill>
                  <a:schemeClr val="tx2"/>
                </a:solidFill>
              </a:rPr>
              <a:t>(</a:t>
            </a:r>
            <a:r>
              <a:rPr lang="ru-RU" sz="1400" b="1" dirty="0" smtClean="0"/>
              <a:t>Краткосрочный, средней продолжительности, долгосрочный)</a:t>
            </a:r>
            <a:endParaRPr lang="ru-RU" sz="1400" b="1" dirty="0"/>
          </a:p>
        </p:txBody>
      </p:sp>
      <p:sp>
        <p:nvSpPr>
          <p:cNvPr id="24" name="Прямоугольник 23"/>
          <p:cNvSpPr/>
          <p:nvPr/>
        </p:nvSpPr>
        <p:spPr>
          <a:xfrm>
            <a:off x="4860032" y="1196752"/>
            <a:ext cx="1015663" cy="5018040"/>
          </a:xfrm>
          <a:prstGeom prst="rect">
            <a:avLst/>
          </a:prstGeom>
          <a:noFill/>
        </p:spPr>
        <p:txBody>
          <a:bodyPr vert="vert270" wrap="square" lIns="91440" tIns="45720" rIns="91440" bIns="45720">
            <a:spAutoFit/>
          </a:bodyPr>
          <a:lstStyle/>
          <a:p>
            <a:pPr algn="ctr"/>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ПРОЕКТЫ</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5" name="Стрелка вправо 24"/>
          <p:cNvSpPr/>
          <p:nvPr/>
        </p:nvSpPr>
        <p:spPr>
          <a:xfrm rot="1991932">
            <a:off x="5708799" y="4987602"/>
            <a:ext cx="55866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трелка вправо 25"/>
          <p:cNvSpPr/>
          <p:nvPr/>
        </p:nvSpPr>
        <p:spPr>
          <a:xfrm rot="21009273">
            <a:off x="5724128" y="4005064"/>
            <a:ext cx="57606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Выгнутая вверх стрелка 27"/>
          <p:cNvSpPr/>
          <p:nvPr/>
        </p:nvSpPr>
        <p:spPr>
          <a:xfrm>
            <a:off x="5364088" y="1412776"/>
            <a:ext cx="576064" cy="51549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9" name="Выгнутая вверх стрелка 28"/>
          <p:cNvSpPr/>
          <p:nvPr/>
        </p:nvSpPr>
        <p:spPr>
          <a:xfrm flipH="1">
            <a:off x="4499992" y="1412776"/>
            <a:ext cx="864096" cy="5040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0" name="Стрелка влево 29"/>
          <p:cNvSpPr/>
          <p:nvPr/>
        </p:nvSpPr>
        <p:spPr>
          <a:xfrm rot="20405764">
            <a:off x="4493273" y="3080537"/>
            <a:ext cx="57606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трелка влево 30"/>
          <p:cNvSpPr/>
          <p:nvPr/>
        </p:nvSpPr>
        <p:spPr>
          <a:xfrm rot="18810246">
            <a:off x="4682943" y="5025974"/>
            <a:ext cx="41601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cSld>
  <p:clrMapOvr>
    <a:masterClrMapping/>
  </p:clrMapOvr>
  <p:transition spd="slow" advTm="43574">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770" decel="100000"/>
                                        <p:tgtEl>
                                          <p:spTgt spid="24"/>
                                        </p:tgtEl>
                                      </p:cBhvr>
                                    </p:animEffect>
                                    <p:animScale>
                                      <p:cBhvr>
                                        <p:cTn id="18" dur="770" decel="100000"/>
                                        <p:tgtEl>
                                          <p:spTgt spid="24"/>
                                        </p:tgtEl>
                                      </p:cBhvr>
                                      <p:from x="10000" y="10000"/>
                                      <p:to x="200000" y="450000"/>
                                    </p:animScale>
                                    <p:animScale>
                                      <p:cBhvr>
                                        <p:cTn id="19" dur="1230" accel="100000" fill="hold">
                                          <p:stCondLst>
                                            <p:cond delay="770"/>
                                          </p:stCondLst>
                                        </p:cTn>
                                        <p:tgtEl>
                                          <p:spTgt spid="24"/>
                                        </p:tgtEl>
                                      </p:cBhvr>
                                      <p:from x="200000" y="450000"/>
                                      <p:to x="100000" y="100000"/>
                                    </p:animScale>
                                    <p:set>
                                      <p:cBhvr>
                                        <p:cTn id="20" dur="770" fill="hold"/>
                                        <p:tgtEl>
                                          <p:spTgt spid="24"/>
                                        </p:tgtEl>
                                        <p:attrNameLst>
                                          <p:attrName>ppt_x</p:attrName>
                                        </p:attrNameLst>
                                      </p:cBhvr>
                                      <p:to>
                                        <p:strVal val="(0.5)"/>
                                      </p:to>
                                    </p:set>
                                    <p:anim from="(0.5)" to="(#ppt_x)" calcmode="lin" valueType="num">
                                      <p:cBhvr>
                                        <p:cTn id="21" dur="1230" accel="100000" fill="hold">
                                          <p:stCondLst>
                                            <p:cond delay="770"/>
                                          </p:stCondLst>
                                        </p:cTn>
                                        <p:tgtEl>
                                          <p:spTgt spid="24"/>
                                        </p:tgtEl>
                                        <p:attrNameLst>
                                          <p:attrName>ppt_x</p:attrName>
                                        </p:attrNameLst>
                                      </p:cBhvr>
                                    </p:anim>
                                    <p:set>
                                      <p:cBhvr>
                                        <p:cTn id="22" dur="770" fill="hold"/>
                                        <p:tgtEl>
                                          <p:spTgt spid="24"/>
                                        </p:tgtEl>
                                        <p:attrNameLst>
                                          <p:attrName>ppt_y</p:attrName>
                                        </p:attrNameLst>
                                      </p:cBhvr>
                                      <p:to>
                                        <p:strVal val="(#ppt_y+0.4)"/>
                                      </p:to>
                                    </p:set>
                                    <p:anim from="(#ppt_y+0.4)" to="(#ppt_y)" calcmode="lin" valueType="num">
                                      <p:cBhvr>
                                        <p:cTn id="23" dur="1230" accel="100000" fill="hold">
                                          <p:stCondLst>
                                            <p:cond delay="770"/>
                                          </p:stCondLst>
                                        </p:cTn>
                                        <p:tgtEl>
                                          <p:spTgt spid="24"/>
                                        </p:tgtEl>
                                        <p:attrNameLst>
                                          <p:attrName>ppt_y</p:attrName>
                                        </p:attrNameLst>
                                      </p:cBhvr>
                                    </p:anim>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00" fill="hold"/>
                                        <p:tgtEl>
                                          <p:spTgt spid="25"/>
                                        </p:tgtEl>
                                        <p:attrNameLst>
                                          <p:attrName>ppt_x</p:attrName>
                                        </p:attrNameLst>
                                      </p:cBhvr>
                                      <p:tavLst>
                                        <p:tav tm="0">
                                          <p:val>
                                            <p:strVal val="#ppt_x-.2"/>
                                          </p:val>
                                        </p:tav>
                                        <p:tav tm="100000">
                                          <p:val>
                                            <p:strVal val="#ppt_x"/>
                                          </p:val>
                                        </p:tav>
                                      </p:tavLst>
                                    </p:anim>
                                    <p:anim calcmode="lin" valueType="num">
                                      <p:cBhvr>
                                        <p:cTn id="29"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diamond(in)">
                                      <p:cBhvr>
                                        <p:cTn id="35" dur="20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heckerboard(across)">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5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770" decel="100000"/>
                                        <p:tgtEl>
                                          <p:spTgt spid="26"/>
                                        </p:tgtEl>
                                      </p:cBhvr>
                                    </p:animEffect>
                                    <p:animScale>
                                      <p:cBhvr>
                                        <p:cTn id="46" dur="770" decel="100000"/>
                                        <p:tgtEl>
                                          <p:spTgt spid="26"/>
                                        </p:tgtEl>
                                      </p:cBhvr>
                                      <p:from x="10000" y="10000"/>
                                      <p:to x="200000" y="450000"/>
                                    </p:animScale>
                                    <p:animScale>
                                      <p:cBhvr>
                                        <p:cTn id="47" dur="1230" accel="100000" fill="hold">
                                          <p:stCondLst>
                                            <p:cond delay="770"/>
                                          </p:stCondLst>
                                        </p:cTn>
                                        <p:tgtEl>
                                          <p:spTgt spid="26"/>
                                        </p:tgtEl>
                                      </p:cBhvr>
                                      <p:from x="200000" y="450000"/>
                                      <p:to x="100000" y="100000"/>
                                    </p:animScale>
                                    <p:set>
                                      <p:cBhvr>
                                        <p:cTn id="48" dur="770" fill="hold"/>
                                        <p:tgtEl>
                                          <p:spTgt spid="26"/>
                                        </p:tgtEl>
                                        <p:attrNameLst>
                                          <p:attrName>ppt_x</p:attrName>
                                        </p:attrNameLst>
                                      </p:cBhvr>
                                      <p:to>
                                        <p:strVal val="(0.5)"/>
                                      </p:to>
                                    </p:set>
                                    <p:anim from="(0.5)" to="(#ppt_x)" calcmode="lin" valueType="num">
                                      <p:cBhvr>
                                        <p:cTn id="49" dur="1230" accel="100000" fill="hold">
                                          <p:stCondLst>
                                            <p:cond delay="770"/>
                                          </p:stCondLst>
                                        </p:cTn>
                                        <p:tgtEl>
                                          <p:spTgt spid="26"/>
                                        </p:tgtEl>
                                        <p:attrNameLst>
                                          <p:attrName>ppt_x</p:attrName>
                                        </p:attrNameLst>
                                      </p:cBhvr>
                                    </p:anim>
                                    <p:set>
                                      <p:cBhvr>
                                        <p:cTn id="50" dur="770" fill="hold"/>
                                        <p:tgtEl>
                                          <p:spTgt spid="26"/>
                                        </p:tgtEl>
                                        <p:attrNameLst>
                                          <p:attrName>ppt_y</p:attrName>
                                        </p:attrNameLst>
                                      </p:cBhvr>
                                      <p:to>
                                        <p:strVal val="(#ppt_y+0.4)"/>
                                      </p:to>
                                    </p:set>
                                    <p:anim from="(#ppt_y+0.4)" to="(#ppt_y)" calcmode="lin" valueType="num">
                                      <p:cBhvr>
                                        <p:cTn id="51" dur="1230" accel="100000" fill="hold">
                                          <p:stCondLst>
                                            <p:cond delay="770"/>
                                          </p:stCondLst>
                                        </p:cTn>
                                        <p:tgtEl>
                                          <p:spTgt spid="26"/>
                                        </p:tgtEl>
                                        <p:attrNameLst>
                                          <p:attrName>ppt_y</p:attrName>
                                        </p:attrNameLst>
                                      </p:cBhvr>
                                    </p:anim>
                                  </p:childTnLst>
                                </p:cTn>
                              </p:par>
                            </p:childTnLst>
                          </p:cTn>
                        </p:par>
                      </p:childTnLst>
                    </p:cTn>
                  </p:par>
                  <p:par>
                    <p:cTn id="52" fill="hold">
                      <p:stCondLst>
                        <p:cond delay="indefinite"/>
                      </p:stCondLst>
                      <p:childTnLst>
                        <p:par>
                          <p:cTn id="53" fill="hold">
                            <p:stCondLst>
                              <p:cond delay="0"/>
                            </p:stCondLst>
                            <p:childTnLst>
                              <p:par>
                                <p:cTn id="54" presetID="8" presetClass="entr" presetSubtype="16"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diamond(in)">
                                      <p:cBhvr>
                                        <p:cTn id="56" dur="20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checkerboard(across)">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1000" fill="hold"/>
                                        <p:tgtEl>
                                          <p:spTgt spid="28"/>
                                        </p:tgtEl>
                                        <p:attrNameLst>
                                          <p:attrName>ppt_x</p:attrName>
                                        </p:attrNameLst>
                                      </p:cBhvr>
                                      <p:tavLst>
                                        <p:tav tm="0">
                                          <p:val>
                                            <p:strVal val="#ppt_x-.2"/>
                                          </p:val>
                                        </p:tav>
                                        <p:tav tm="100000">
                                          <p:val>
                                            <p:strVal val="#ppt_x"/>
                                          </p:val>
                                        </p:tav>
                                      </p:tavLst>
                                    </p:anim>
                                    <p:anim calcmode="lin" valueType="num">
                                      <p:cBhvr>
                                        <p:cTn id="67"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68" dur="10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8" presetClass="entr" presetSubtype="16"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diamond(in)">
                                      <p:cBhvr>
                                        <p:cTn id="73" dur="20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checkerboard(across)">
                                      <p:cBhvr>
                                        <p:cTn id="78" dur="50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29"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1000" fill="hold"/>
                                        <p:tgtEl>
                                          <p:spTgt spid="29"/>
                                        </p:tgtEl>
                                        <p:attrNameLst>
                                          <p:attrName>ppt_x</p:attrName>
                                        </p:attrNameLst>
                                      </p:cBhvr>
                                      <p:tavLst>
                                        <p:tav tm="0">
                                          <p:val>
                                            <p:strVal val="#ppt_x-.2"/>
                                          </p:val>
                                        </p:tav>
                                        <p:tav tm="100000">
                                          <p:val>
                                            <p:strVal val="#ppt_x"/>
                                          </p:val>
                                        </p:tav>
                                      </p:tavLst>
                                    </p:anim>
                                    <p:anim calcmode="lin" valueType="num">
                                      <p:cBhvr>
                                        <p:cTn id="84"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85" dur="1000"/>
                                        <p:tgtEl>
                                          <p:spTgt spid="29"/>
                                        </p:tgtEl>
                                      </p:cBhvr>
                                    </p:animEffect>
                                  </p:childTnLst>
                                </p:cTn>
                              </p:par>
                            </p:childTnLst>
                          </p:cTn>
                        </p:par>
                      </p:childTnLst>
                    </p:cTn>
                  </p:par>
                  <p:par>
                    <p:cTn id="86" fill="hold">
                      <p:stCondLst>
                        <p:cond delay="indefinite"/>
                      </p:stCondLst>
                      <p:childTnLst>
                        <p:par>
                          <p:cTn id="87" fill="hold">
                            <p:stCondLst>
                              <p:cond delay="0"/>
                            </p:stCondLst>
                            <p:childTnLst>
                              <p:par>
                                <p:cTn id="88" presetID="8" presetClass="entr" presetSubtype="16" fill="hold" nodeType="clickEffect">
                                  <p:stCondLst>
                                    <p:cond delay="0"/>
                                  </p:stCondLst>
                                  <p:childTnLst>
                                    <p:set>
                                      <p:cBhvr>
                                        <p:cTn id="89" dur="1" fill="hold">
                                          <p:stCondLst>
                                            <p:cond delay="0"/>
                                          </p:stCondLst>
                                        </p:cTn>
                                        <p:tgtEl>
                                          <p:spTgt spid="28677"/>
                                        </p:tgtEl>
                                        <p:attrNameLst>
                                          <p:attrName>style.visibility</p:attrName>
                                        </p:attrNameLst>
                                      </p:cBhvr>
                                      <p:to>
                                        <p:strVal val="visible"/>
                                      </p:to>
                                    </p:set>
                                    <p:animEffect transition="in" filter="diamond(in)">
                                      <p:cBhvr>
                                        <p:cTn id="90" dur="2000"/>
                                        <p:tgtEl>
                                          <p:spTgt spid="28677"/>
                                        </p:tgtEl>
                                      </p:cBhvr>
                                    </p:animEffect>
                                  </p:childTnLst>
                                </p:cTn>
                              </p:par>
                            </p:childTnLst>
                          </p:cTn>
                        </p:par>
                      </p:childTnLst>
                    </p:cTn>
                  </p:par>
                  <p:par>
                    <p:cTn id="91" fill="hold">
                      <p:stCondLst>
                        <p:cond delay="indefinite"/>
                      </p:stCondLst>
                      <p:childTnLst>
                        <p:par>
                          <p:cTn id="92" fill="hold">
                            <p:stCondLst>
                              <p:cond delay="0"/>
                            </p:stCondLst>
                            <p:childTnLst>
                              <p:par>
                                <p:cTn id="93" presetID="8" presetClass="entr" presetSubtype="16"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diamond(in)">
                                      <p:cBhvr>
                                        <p:cTn id="95" dur="2000"/>
                                        <p:tgtEl>
                                          <p:spTgt spid="18"/>
                                        </p:tgtEl>
                                      </p:cBhvr>
                                    </p:animEffect>
                                  </p:childTnLst>
                                </p:cTn>
                              </p:par>
                            </p:childTnLst>
                          </p:cTn>
                        </p:par>
                      </p:childTnLst>
                    </p:cTn>
                  </p:par>
                  <p:par>
                    <p:cTn id="96" fill="hold">
                      <p:stCondLst>
                        <p:cond delay="indefinite"/>
                      </p:stCondLst>
                      <p:childTnLst>
                        <p:par>
                          <p:cTn id="97" fill="hold">
                            <p:stCondLst>
                              <p:cond delay="0"/>
                            </p:stCondLst>
                            <p:childTnLst>
                              <p:par>
                                <p:cTn id="98" presetID="5" presetClass="entr" presetSubtype="10" fill="hold" grpId="0" nodeType="clickEffect">
                                  <p:stCondLst>
                                    <p:cond delay="0"/>
                                  </p:stCondLst>
                                  <p:childTnLst>
                                    <p:set>
                                      <p:cBhvr>
                                        <p:cTn id="99" dur="1" fill="hold">
                                          <p:stCondLst>
                                            <p:cond delay="0"/>
                                          </p:stCondLst>
                                        </p:cTn>
                                        <p:tgtEl>
                                          <p:spTgt spid="11"/>
                                        </p:tgtEl>
                                        <p:attrNameLst>
                                          <p:attrName>style.visibility</p:attrName>
                                        </p:attrNameLst>
                                      </p:cBhvr>
                                      <p:to>
                                        <p:strVal val="visible"/>
                                      </p:to>
                                    </p:set>
                                    <p:animEffect transition="in" filter="checkerboard(across)">
                                      <p:cBhvr>
                                        <p:cTn id="100" dur="500"/>
                                        <p:tgtEl>
                                          <p:spTgt spid="11"/>
                                        </p:tgtEl>
                                      </p:cBhvr>
                                    </p:animEffect>
                                  </p:childTnLst>
                                </p:cTn>
                              </p:par>
                            </p:childTnLst>
                          </p:cTn>
                        </p:par>
                      </p:childTnLst>
                    </p:cTn>
                  </p:par>
                  <p:par>
                    <p:cTn id="101" fill="hold">
                      <p:stCondLst>
                        <p:cond delay="indefinite"/>
                      </p:stCondLst>
                      <p:childTnLst>
                        <p:par>
                          <p:cTn id="102" fill="hold">
                            <p:stCondLst>
                              <p:cond delay="0"/>
                            </p:stCondLst>
                            <p:childTnLst>
                              <p:par>
                                <p:cTn id="103" presetID="29" presetClass="entr" presetSubtype="0" fill="hold" grpId="0" nodeType="clickEffect">
                                  <p:stCondLst>
                                    <p:cond delay="0"/>
                                  </p:stCondLst>
                                  <p:childTnLst>
                                    <p:set>
                                      <p:cBhvr>
                                        <p:cTn id="104" dur="1" fill="hold">
                                          <p:stCondLst>
                                            <p:cond delay="0"/>
                                          </p:stCondLst>
                                        </p:cTn>
                                        <p:tgtEl>
                                          <p:spTgt spid="30"/>
                                        </p:tgtEl>
                                        <p:attrNameLst>
                                          <p:attrName>style.visibility</p:attrName>
                                        </p:attrNameLst>
                                      </p:cBhvr>
                                      <p:to>
                                        <p:strVal val="visible"/>
                                      </p:to>
                                    </p:set>
                                    <p:anim calcmode="lin" valueType="num">
                                      <p:cBhvr>
                                        <p:cTn id="105" dur="1000" fill="hold"/>
                                        <p:tgtEl>
                                          <p:spTgt spid="30"/>
                                        </p:tgtEl>
                                        <p:attrNameLst>
                                          <p:attrName>ppt_x</p:attrName>
                                        </p:attrNameLst>
                                      </p:cBhvr>
                                      <p:tavLst>
                                        <p:tav tm="0">
                                          <p:val>
                                            <p:strVal val="#ppt_x-.2"/>
                                          </p:val>
                                        </p:tav>
                                        <p:tav tm="100000">
                                          <p:val>
                                            <p:strVal val="#ppt_x"/>
                                          </p:val>
                                        </p:tav>
                                      </p:tavLst>
                                    </p:anim>
                                    <p:anim calcmode="lin" valueType="num">
                                      <p:cBhvr>
                                        <p:cTn id="106"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8" presetClass="entr" presetSubtype="16" fill="hold" grpId="0" nodeType="click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diamond(in)">
                                      <p:cBhvr>
                                        <p:cTn id="112" dur="2000"/>
                                        <p:tgtEl>
                                          <p:spTgt spid="20"/>
                                        </p:tgtEl>
                                      </p:cBhvr>
                                    </p:animEffect>
                                  </p:childTnLst>
                                </p:cTn>
                              </p:par>
                            </p:childTnLst>
                          </p:cTn>
                        </p:par>
                      </p:childTnLst>
                    </p:cTn>
                  </p:par>
                  <p:par>
                    <p:cTn id="113" fill="hold">
                      <p:stCondLst>
                        <p:cond delay="indefinite"/>
                      </p:stCondLst>
                      <p:childTnLst>
                        <p:par>
                          <p:cTn id="114" fill="hold">
                            <p:stCondLst>
                              <p:cond delay="0"/>
                            </p:stCondLst>
                            <p:childTnLst>
                              <p:par>
                                <p:cTn id="115" presetID="5" presetClass="entr" presetSubtype="10" fill="hold" grpId="0" nodeType="click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checkerboard(across)">
                                      <p:cBhvr>
                                        <p:cTn id="117" dur="500"/>
                                        <p:tgtEl>
                                          <p:spTgt spid="12"/>
                                        </p:tgtEl>
                                      </p:cBhvr>
                                    </p:animEffect>
                                  </p:childTnLst>
                                </p:cTn>
                              </p:par>
                            </p:childTnLst>
                          </p:cTn>
                        </p:par>
                      </p:childTnLst>
                    </p:cTn>
                  </p:par>
                  <p:par>
                    <p:cTn id="118" fill="hold">
                      <p:stCondLst>
                        <p:cond delay="indefinite"/>
                      </p:stCondLst>
                      <p:childTnLst>
                        <p:par>
                          <p:cTn id="119" fill="hold">
                            <p:stCondLst>
                              <p:cond delay="0"/>
                            </p:stCondLst>
                            <p:childTnLst>
                              <p:par>
                                <p:cTn id="120" presetID="29" presetClass="entr" presetSubtype="0" fill="hold" grpId="0" nodeType="clickEffect">
                                  <p:stCondLst>
                                    <p:cond delay="0"/>
                                  </p:stCondLst>
                                  <p:childTnLst>
                                    <p:set>
                                      <p:cBhvr>
                                        <p:cTn id="121" dur="1" fill="hold">
                                          <p:stCondLst>
                                            <p:cond delay="0"/>
                                          </p:stCondLst>
                                        </p:cTn>
                                        <p:tgtEl>
                                          <p:spTgt spid="31"/>
                                        </p:tgtEl>
                                        <p:attrNameLst>
                                          <p:attrName>style.visibility</p:attrName>
                                        </p:attrNameLst>
                                      </p:cBhvr>
                                      <p:to>
                                        <p:strVal val="visible"/>
                                      </p:to>
                                    </p:set>
                                    <p:anim calcmode="lin" valueType="num">
                                      <p:cBhvr>
                                        <p:cTn id="122" dur="1000" fill="hold"/>
                                        <p:tgtEl>
                                          <p:spTgt spid="31"/>
                                        </p:tgtEl>
                                        <p:attrNameLst>
                                          <p:attrName>ppt_x</p:attrName>
                                        </p:attrNameLst>
                                      </p:cBhvr>
                                      <p:tavLst>
                                        <p:tav tm="0">
                                          <p:val>
                                            <p:strVal val="#ppt_x-.2"/>
                                          </p:val>
                                        </p:tav>
                                        <p:tav tm="100000">
                                          <p:val>
                                            <p:strVal val="#ppt_x"/>
                                          </p:val>
                                        </p:tav>
                                      </p:tavLst>
                                    </p:anim>
                                    <p:anim calcmode="lin" valueType="num">
                                      <p:cBhvr>
                                        <p:cTn id="123"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24" dur="1000"/>
                                        <p:tgtEl>
                                          <p:spTgt spid="31"/>
                                        </p:tgtEl>
                                      </p:cBhvr>
                                    </p:animEffect>
                                  </p:childTnLst>
                                </p:cTn>
                              </p:par>
                            </p:childTnLst>
                          </p:cTn>
                        </p:par>
                      </p:childTnLst>
                    </p:cTn>
                  </p:par>
                  <p:par>
                    <p:cTn id="125" fill="hold">
                      <p:stCondLst>
                        <p:cond delay="indefinite"/>
                      </p:stCondLst>
                      <p:childTnLst>
                        <p:par>
                          <p:cTn id="126" fill="hold">
                            <p:stCondLst>
                              <p:cond delay="0"/>
                            </p:stCondLst>
                            <p:childTnLst>
                              <p:par>
                                <p:cTn id="127" presetID="8" presetClass="entr" presetSubtype="16" fill="hold" grpId="0" nodeType="clickEffect">
                                  <p:stCondLst>
                                    <p:cond delay="0"/>
                                  </p:stCondLst>
                                  <p:childTnLst>
                                    <p:set>
                                      <p:cBhvr>
                                        <p:cTn id="128" dur="1" fill="hold">
                                          <p:stCondLst>
                                            <p:cond delay="0"/>
                                          </p:stCondLst>
                                        </p:cTn>
                                        <p:tgtEl>
                                          <p:spTgt spid="22"/>
                                        </p:tgtEl>
                                        <p:attrNameLst>
                                          <p:attrName>style.visibility</p:attrName>
                                        </p:attrNameLst>
                                      </p:cBhvr>
                                      <p:to>
                                        <p:strVal val="visible"/>
                                      </p:to>
                                    </p:set>
                                    <p:animEffect transition="in" filter="diamond(in)">
                                      <p:cBhvr>
                                        <p:cTn id="129" dur="2000"/>
                                        <p:tgtEl>
                                          <p:spTgt spid="22"/>
                                        </p:tgtEl>
                                      </p:cBhvr>
                                    </p:animEffect>
                                  </p:childTnLst>
                                </p:cTn>
                              </p:par>
                            </p:childTnLst>
                          </p:cTn>
                        </p:par>
                      </p:childTnLst>
                    </p:cTn>
                  </p:par>
                  <p:par>
                    <p:cTn id="130" fill="hold">
                      <p:stCondLst>
                        <p:cond delay="indefinite"/>
                      </p:stCondLst>
                      <p:childTnLst>
                        <p:par>
                          <p:cTn id="131" fill="hold">
                            <p:stCondLst>
                              <p:cond delay="0"/>
                            </p:stCondLst>
                            <p:childTnLst>
                              <p:par>
                                <p:cTn id="132" presetID="5" presetClass="entr" presetSubtype="10" fill="hold" grpId="0" nodeType="clickEffect">
                                  <p:stCondLst>
                                    <p:cond delay="0"/>
                                  </p:stCondLst>
                                  <p:childTnLst>
                                    <p:set>
                                      <p:cBhvr>
                                        <p:cTn id="133" dur="1" fill="hold">
                                          <p:stCondLst>
                                            <p:cond delay="0"/>
                                          </p:stCondLst>
                                        </p:cTn>
                                        <p:tgtEl>
                                          <p:spTgt spid="13"/>
                                        </p:tgtEl>
                                        <p:attrNameLst>
                                          <p:attrName>style.visibility</p:attrName>
                                        </p:attrNameLst>
                                      </p:cBhvr>
                                      <p:to>
                                        <p:strVal val="visible"/>
                                      </p:to>
                                    </p:set>
                                    <p:animEffect transition="in" filter="checkerboard(across)">
                                      <p:cBhvr>
                                        <p:cTn id="1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animBg="1"/>
      <p:bldP spid="11" grpId="0"/>
      <p:bldP spid="19" grpId="0" animBg="1"/>
      <p:bldP spid="14" grpId="0"/>
      <p:bldP spid="20" grpId="0" animBg="1"/>
      <p:bldP spid="12" grpId="0"/>
      <p:bldP spid="21" grpId="0" animBg="1"/>
      <p:bldP spid="15" grpId="0"/>
      <p:bldP spid="22" grpId="0" animBg="1"/>
      <p:bldP spid="23" grpId="0" animBg="1"/>
      <p:bldP spid="13" grpId="0"/>
      <p:bldP spid="16" grpId="0"/>
      <p:bldP spid="24" grpId="0"/>
      <p:bldP spid="25" grpId="0" animBg="1"/>
      <p:bldP spid="26" grpId="0" animBg="1"/>
      <p:bldP spid="28" grpId="0" animBg="1"/>
      <p:bldP spid="29"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p:txBody>
          <a:bodyPr/>
          <a:lstStyle/>
          <a:p>
            <a:pPr eaLnBrk="1" hangingPunct="1"/>
            <a:endParaRPr lang="ru-RU" dirty="0" smtClean="0"/>
          </a:p>
        </p:txBody>
      </p:sp>
      <p:sp>
        <p:nvSpPr>
          <p:cNvPr id="30722" name="Rectangle 3"/>
          <p:cNvSpPr>
            <a:spLocks noGrp="1"/>
          </p:cNvSpPr>
          <p:nvPr>
            <p:ph type="body" idx="4294967295"/>
          </p:nvPr>
        </p:nvSpPr>
        <p:spPr>
          <a:xfrm>
            <a:off x="457200" y="404813"/>
            <a:ext cx="4978400" cy="5721350"/>
          </a:xfrm>
        </p:spPr>
        <p:txBody>
          <a:bodyPr/>
          <a:lstStyle/>
          <a:p>
            <a:pPr eaLnBrk="1" hangingPunct="1"/>
            <a:endParaRPr lang="ru-RU" dirty="0" smtClean="0"/>
          </a:p>
        </p:txBody>
      </p:sp>
      <p:pic>
        <p:nvPicPr>
          <p:cNvPr id="30723" name="Picture 4" descr="шаблон 2 б"/>
          <p:cNvPicPr>
            <a:picLocks noChangeAspect="1" noChangeArrowheads="1"/>
          </p:cNvPicPr>
          <p:nvPr/>
        </p:nvPicPr>
        <p:blipFill>
          <a:blip r:embed="rId3" cstate="screen"/>
          <a:srcRect/>
          <a:stretch>
            <a:fillRect/>
          </a:stretch>
        </p:blipFill>
        <p:spPr bwMode="auto">
          <a:xfrm>
            <a:off x="0" y="357166"/>
            <a:ext cx="9144000" cy="6858001"/>
          </a:xfrm>
          <a:prstGeom prst="rect">
            <a:avLst/>
          </a:prstGeom>
          <a:noFill/>
          <a:ln w="9525">
            <a:noFill/>
            <a:miter lim="800000"/>
            <a:headEnd/>
            <a:tailEnd/>
          </a:ln>
        </p:spPr>
      </p:pic>
      <p:sp>
        <p:nvSpPr>
          <p:cNvPr id="2" name="Прямоугольник 1"/>
          <p:cNvSpPr/>
          <p:nvPr/>
        </p:nvSpPr>
        <p:spPr>
          <a:xfrm>
            <a:off x="6300192" y="6347936"/>
            <a:ext cx="235962" cy="369332"/>
          </a:xfrm>
          <a:prstGeom prst="rect">
            <a:avLst/>
          </a:prstGeom>
        </p:spPr>
        <p:txBody>
          <a:bodyPr wrap="non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sp>
        <p:nvSpPr>
          <p:cNvPr id="4" name="Прямоугольник 3"/>
          <p:cNvSpPr/>
          <p:nvPr/>
        </p:nvSpPr>
        <p:spPr>
          <a:xfrm>
            <a:off x="395536" y="0"/>
            <a:ext cx="5904656" cy="2031325"/>
          </a:xfrm>
          <a:prstGeom prst="rect">
            <a:avLst/>
          </a:prstGeom>
          <a:noFill/>
        </p:spPr>
        <p:txBody>
          <a:bodyPr wrap="square" lIns="91440" tIns="45720" rIns="91440" bIns="45720">
            <a:spAutoFit/>
          </a:bodyPr>
          <a:lstStyle/>
          <a:p>
            <a:pPr algn="ctr"/>
            <a:r>
              <a:rPr lang="ru-RU"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ru-RU"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anose="03010101010201010101" pitchFamily="66" charset="0"/>
              </a:rPr>
              <a:t>ИЗ ОПЫТА РАБОТЫ</a:t>
            </a:r>
          </a:p>
          <a:p>
            <a:pPr algn="ctr"/>
            <a:r>
              <a:rPr lang="ru-RU"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anose="03010101010201010101" pitchFamily="66" charset="0"/>
              </a:rPr>
              <a:t> Проект  «Здравствуй ,осень золотая»</a:t>
            </a:r>
            <a:endParaRPr lang="ru-RU"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anose="03010101010201010101" pitchFamily="66" charset="0"/>
            </a:endParaRPr>
          </a:p>
        </p:txBody>
      </p:sp>
      <p:pic>
        <p:nvPicPr>
          <p:cNvPr id="1026" name="Picture 2" descr="C:\Users\соколенок\Desktop\NRbbac73bcf2581e448dac756d4400d9b7.jpg"/>
          <p:cNvPicPr>
            <a:picLocks noChangeAspect="1" noChangeArrowheads="1"/>
          </p:cNvPicPr>
          <p:nvPr/>
        </p:nvPicPr>
        <p:blipFill>
          <a:blip r:embed="rId4"/>
          <a:srcRect/>
          <a:stretch>
            <a:fillRect/>
          </a:stretch>
        </p:blipFill>
        <p:spPr bwMode="auto">
          <a:xfrm>
            <a:off x="357158" y="1571612"/>
            <a:ext cx="3643338" cy="2143140"/>
          </a:xfrm>
          <a:prstGeom prst="rect">
            <a:avLst/>
          </a:prstGeom>
          <a:noFill/>
        </p:spPr>
      </p:pic>
      <p:pic>
        <p:nvPicPr>
          <p:cNvPr id="1027" name="Picture 3" descr="C:\Users\соколенок\Desktop\Сайт образовательного учреждения - Info_files\T31786dc0676269164e17fa3f394bab93.jpg"/>
          <p:cNvPicPr>
            <a:picLocks noChangeAspect="1" noChangeArrowheads="1"/>
          </p:cNvPicPr>
          <p:nvPr/>
        </p:nvPicPr>
        <p:blipFill>
          <a:blip r:embed="rId5"/>
          <a:srcRect/>
          <a:stretch>
            <a:fillRect/>
          </a:stretch>
        </p:blipFill>
        <p:spPr bwMode="auto">
          <a:xfrm>
            <a:off x="4429124" y="1500174"/>
            <a:ext cx="4143404" cy="2143140"/>
          </a:xfrm>
          <a:prstGeom prst="rect">
            <a:avLst/>
          </a:prstGeom>
          <a:noFill/>
        </p:spPr>
      </p:pic>
      <p:pic>
        <p:nvPicPr>
          <p:cNvPr id="1028" name="Picture 4" descr="C:\Users\соколенок\Desktop\Сайт образовательного учреждения - Info_files\Ta4064484592a7c11dcbcae3184215773.jpg"/>
          <p:cNvPicPr>
            <a:picLocks noChangeAspect="1" noChangeArrowheads="1"/>
          </p:cNvPicPr>
          <p:nvPr/>
        </p:nvPicPr>
        <p:blipFill>
          <a:blip r:embed="rId6"/>
          <a:srcRect/>
          <a:stretch>
            <a:fillRect/>
          </a:stretch>
        </p:blipFill>
        <p:spPr bwMode="auto">
          <a:xfrm>
            <a:off x="285720" y="4000504"/>
            <a:ext cx="4953030" cy="3071834"/>
          </a:xfrm>
          <a:prstGeom prst="rect">
            <a:avLst/>
          </a:prstGeom>
          <a:noFill/>
        </p:spPr>
      </p:pic>
      <p:pic>
        <p:nvPicPr>
          <p:cNvPr id="1029" name="Picture 5" descr="C:\Users\соколенок\Desktop\Сайт образовательного учреждения - Info_files\T8554c826e0863cd2ffe0b45216b17a0f.jpg"/>
          <p:cNvPicPr>
            <a:picLocks noChangeAspect="1" noChangeArrowheads="1"/>
          </p:cNvPicPr>
          <p:nvPr/>
        </p:nvPicPr>
        <p:blipFill>
          <a:blip r:embed="rId7"/>
          <a:srcRect/>
          <a:stretch>
            <a:fillRect/>
          </a:stretch>
        </p:blipFill>
        <p:spPr bwMode="auto">
          <a:xfrm flipH="1">
            <a:off x="5572129" y="4000504"/>
            <a:ext cx="3214711" cy="3071834"/>
          </a:xfrm>
          <a:prstGeom prst="rect">
            <a:avLst/>
          </a:prstGeom>
          <a:noFill/>
        </p:spPr>
      </p:pic>
    </p:spTree>
    <p:custDataLst>
      <p:tags r:id="rId1"/>
    </p:custDataLst>
  </p:cSld>
  <p:clrMapOvr>
    <a:masterClrMapping/>
  </p:clrMapOvr>
  <mc:AlternateContent xmlns:mc="http://schemas.openxmlformats.org/markup-compatibility/2006">
    <mc:Choice xmlns:p14="http://schemas.microsoft.com/office/powerpoint/2010/main" xmlns="" Requires="p14">
      <p:transition p14:dur="10" advClick="0" advTm="9761">
        <p:wheel spokes="1"/>
      </p:transition>
    </mc:Choice>
    <mc:Fallback>
      <p:transition advClick="0" advTm="9761">
        <p:wheel spokes="1"/>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Содержимое 2"/>
          <p:cNvSpPr>
            <a:spLocks noGrp="1"/>
          </p:cNvSpPr>
          <p:nvPr>
            <p:ph idx="4294967295"/>
          </p:nvPr>
        </p:nvSpPr>
        <p:spPr>
          <a:xfrm>
            <a:off x="457200" y="2357430"/>
            <a:ext cx="8229600" cy="3768733"/>
          </a:xfrm>
        </p:spPr>
        <p:txBody>
          <a:bodyPr/>
          <a:lstStyle/>
          <a:p>
            <a:pPr eaLnBrk="1" hangingPunct="1"/>
            <a:r>
              <a:rPr lang="ru-RU" dirty="0" smtClean="0"/>
              <a:t>Проект – «Космос»</a:t>
            </a:r>
          </a:p>
        </p:txBody>
      </p:sp>
      <p:pic>
        <p:nvPicPr>
          <p:cNvPr id="36867" name="Picture 4" descr="шаблон 2 в"/>
          <p:cNvPicPr>
            <a:picLocks noChangeAspect="1" noChangeArrowheads="1"/>
          </p:cNvPicPr>
          <p:nvPr/>
        </p:nvPicPr>
        <p:blipFill>
          <a:blip r:embed="rId3" cstate="screen"/>
          <a:srcRect/>
          <a:stretch>
            <a:fillRect/>
          </a:stretch>
        </p:blipFill>
        <p:spPr bwMode="auto">
          <a:xfrm>
            <a:off x="0" y="3357562"/>
            <a:ext cx="9144000" cy="6029318"/>
          </a:xfrm>
          <a:prstGeom prst="rect">
            <a:avLst/>
          </a:prstGeom>
          <a:noFill/>
          <a:ln w="9525">
            <a:noFill/>
            <a:miter lim="800000"/>
            <a:headEnd/>
            <a:tailEnd/>
          </a:ln>
        </p:spPr>
      </p:pic>
      <p:sp>
        <p:nvSpPr>
          <p:cNvPr id="36868" name="Прямоугольник 5"/>
          <p:cNvSpPr>
            <a:spLocks noChangeArrowheads="1"/>
          </p:cNvSpPr>
          <p:nvPr/>
        </p:nvSpPr>
        <p:spPr bwMode="auto">
          <a:xfrm>
            <a:off x="395288" y="1844675"/>
            <a:ext cx="1728787" cy="457200"/>
          </a:xfrm>
          <a:prstGeom prst="rect">
            <a:avLst/>
          </a:prstGeom>
          <a:noFill/>
          <a:ln w="9525">
            <a:noFill/>
            <a:miter lim="800000"/>
            <a:headEnd/>
            <a:tailEnd/>
          </a:ln>
        </p:spPr>
        <p:txBody>
          <a:bodyPr>
            <a:spAutoFit/>
          </a:bodyPr>
          <a:lstStyle/>
          <a:p>
            <a:pPr algn="ctr"/>
            <a:endParaRPr lang="ru-RU" sz="2400">
              <a:latin typeface="Calibri" pitchFamily="34" charset="0"/>
            </a:endParaRPr>
          </a:p>
        </p:txBody>
      </p:sp>
      <p:pic>
        <p:nvPicPr>
          <p:cNvPr id="1026" name="Picture 2" descr="F:\конкурс лучший сад2\20170412_111030.jpg"/>
          <p:cNvPicPr>
            <a:picLocks noChangeAspect="1" noChangeArrowheads="1"/>
          </p:cNvPicPr>
          <p:nvPr/>
        </p:nvPicPr>
        <p:blipFill>
          <a:blip r:embed="rId4" cstate="print"/>
          <a:srcRect/>
          <a:stretch>
            <a:fillRect/>
          </a:stretch>
        </p:blipFill>
        <p:spPr bwMode="auto">
          <a:xfrm>
            <a:off x="0" y="4643446"/>
            <a:ext cx="4857752" cy="4643470"/>
          </a:xfrm>
          <a:prstGeom prst="rect">
            <a:avLst/>
          </a:prstGeom>
          <a:noFill/>
        </p:spPr>
      </p:pic>
      <p:pic>
        <p:nvPicPr>
          <p:cNvPr id="1027" name="Picture 3" descr="F:\конкурс лучший сад2\20170412_111613.jpg"/>
          <p:cNvPicPr>
            <a:picLocks noChangeAspect="1" noChangeArrowheads="1"/>
          </p:cNvPicPr>
          <p:nvPr/>
        </p:nvPicPr>
        <p:blipFill>
          <a:blip r:embed="rId5" cstate="print"/>
          <a:srcRect/>
          <a:stretch>
            <a:fillRect/>
          </a:stretch>
        </p:blipFill>
        <p:spPr bwMode="auto">
          <a:xfrm flipH="1">
            <a:off x="5143504" y="4500570"/>
            <a:ext cx="4000496" cy="4786346"/>
          </a:xfrm>
          <a:prstGeom prst="rect">
            <a:avLst/>
          </a:prstGeom>
          <a:noFill/>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12084"/>
    </mc:Choice>
    <mc:Fallback>
      <p:transition spd="slow" advTm="1208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5"/>
          <p:cNvSpPr>
            <a:spLocks noGrp="1"/>
          </p:cNvSpPr>
          <p:nvPr>
            <p:ph type="ctrTitle" idx="4294967295"/>
          </p:nvPr>
        </p:nvSpPr>
        <p:spPr>
          <a:xfrm>
            <a:off x="685800" y="2130425"/>
            <a:ext cx="7772400" cy="1470025"/>
          </a:xfrm>
        </p:spPr>
        <p:txBody>
          <a:bodyPr/>
          <a:lstStyle/>
          <a:p>
            <a:pPr eaLnBrk="1" hangingPunct="1"/>
            <a:endParaRPr lang="ru-RU" smtClean="0"/>
          </a:p>
        </p:txBody>
      </p:sp>
      <p:sp>
        <p:nvSpPr>
          <p:cNvPr id="34818" name="Rectangle 6"/>
          <p:cNvSpPr>
            <a:spLocks noGrp="1"/>
          </p:cNvSpPr>
          <p:nvPr>
            <p:ph type="subTitle" idx="4294967295"/>
          </p:nvPr>
        </p:nvSpPr>
        <p:spPr>
          <a:xfrm>
            <a:off x="1371600" y="3886200"/>
            <a:ext cx="6400800" cy="1752600"/>
          </a:xfrm>
        </p:spPr>
        <p:txBody>
          <a:bodyPr/>
          <a:lstStyle/>
          <a:p>
            <a:pPr marL="0" indent="0" algn="ctr" eaLnBrk="1" hangingPunct="1">
              <a:buFont typeface="Arial" charset="0"/>
              <a:buNone/>
            </a:pPr>
            <a:endParaRPr lang="ru-RU" smtClean="0"/>
          </a:p>
        </p:txBody>
      </p:sp>
      <p:pic>
        <p:nvPicPr>
          <p:cNvPr id="34819" name="Picture 7" descr="шаблон 2 б"/>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34820" name="Прямоугольник 6"/>
          <p:cNvSpPr>
            <a:spLocks noChangeArrowheads="1"/>
          </p:cNvSpPr>
          <p:nvPr/>
        </p:nvSpPr>
        <p:spPr bwMode="auto">
          <a:xfrm>
            <a:off x="2286000" y="620713"/>
            <a:ext cx="6607175" cy="461962"/>
          </a:xfrm>
          <a:prstGeom prst="rect">
            <a:avLst/>
          </a:prstGeom>
          <a:noFill/>
          <a:ln w="9525">
            <a:noFill/>
            <a:miter lim="800000"/>
            <a:headEnd/>
            <a:tailEnd/>
          </a:ln>
        </p:spPr>
        <p:txBody>
          <a:bodyPr>
            <a:spAutoFit/>
          </a:bodyPr>
          <a:lstStyle/>
          <a:p>
            <a:endParaRPr lang="ru-RU" sz="2400">
              <a:latin typeface="Calibri" pitchFamily="34" charset="0"/>
            </a:endParaRPr>
          </a:p>
        </p:txBody>
      </p:sp>
      <p:sp>
        <p:nvSpPr>
          <p:cNvPr id="2" name="Прямоугольник 1"/>
          <p:cNvSpPr/>
          <p:nvPr/>
        </p:nvSpPr>
        <p:spPr>
          <a:xfrm>
            <a:off x="6472136" y="6456402"/>
            <a:ext cx="235962" cy="369332"/>
          </a:xfrm>
          <a:prstGeom prst="rect">
            <a:avLst/>
          </a:prstGeom>
        </p:spPr>
        <p:txBody>
          <a:bodyPr wrap="non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sp>
        <p:nvSpPr>
          <p:cNvPr id="11" name="Прямоугольник 10"/>
          <p:cNvSpPr/>
          <p:nvPr/>
        </p:nvSpPr>
        <p:spPr>
          <a:xfrm>
            <a:off x="714348" y="357166"/>
            <a:ext cx="7929618" cy="1384995"/>
          </a:xfrm>
          <a:prstGeom prst="rect">
            <a:avLst/>
          </a:prstGeom>
        </p:spPr>
        <p:txBody>
          <a:bodyPr wrap="square">
            <a:spAutoFit/>
          </a:bodyPr>
          <a:lstStyle/>
          <a:p>
            <a:pPr algn="r"/>
            <a:r>
              <a:rPr lang="ru-RU" sz="2800" b="1" dirty="0" smtClean="0">
                <a:solidFill>
                  <a:srgbClr val="FF0000"/>
                </a:solidFill>
                <a:latin typeface="Book Antiqua" pitchFamily="18" charset="0"/>
              </a:rPr>
              <a:t>Проект:«Олимпиадное движение</a:t>
            </a:r>
            <a:endParaRPr lang="ru-RU" sz="2800" dirty="0" smtClean="0">
              <a:solidFill>
                <a:srgbClr val="FF0000"/>
              </a:solidFill>
              <a:latin typeface="Book Antiqua" pitchFamily="18" charset="0"/>
            </a:endParaRPr>
          </a:p>
          <a:p>
            <a:pPr algn="r"/>
            <a:r>
              <a:rPr lang="ru-RU" sz="2800" b="1" dirty="0" smtClean="0">
                <a:solidFill>
                  <a:srgbClr val="FF0000"/>
                </a:solidFill>
                <a:latin typeface="Book Antiqua" pitchFamily="18" charset="0"/>
              </a:rPr>
              <a:t>как одно из направлений в работе с одаренными детьми</a:t>
            </a:r>
            <a:r>
              <a:rPr lang="ru-RU" b="1" dirty="0" smtClean="0">
                <a:solidFill>
                  <a:srgbClr val="FF0000"/>
                </a:solidFill>
                <a:latin typeface="Book Antiqua" pitchFamily="18" charset="0"/>
              </a:rPr>
              <a:t>»</a:t>
            </a:r>
            <a:endParaRPr lang="ru-RU" dirty="0" smtClean="0">
              <a:solidFill>
                <a:srgbClr val="FF0000"/>
              </a:solidFill>
              <a:latin typeface="Book Antiqua" pitchFamily="18" charset="0"/>
            </a:endParaRPr>
          </a:p>
        </p:txBody>
      </p:sp>
      <p:pic>
        <p:nvPicPr>
          <p:cNvPr id="16" name="Picture 4" descr="G:\Тамила Д\ДЕНЬ ЗАЩИТЫ ДЕТЕЙ 2016\IMG_9731.JPG"/>
          <p:cNvPicPr>
            <a:picLocks noChangeAspect="1" noChangeArrowheads="1"/>
          </p:cNvPicPr>
          <p:nvPr/>
        </p:nvPicPr>
        <p:blipFill>
          <a:blip r:embed="rId4" cstate="print"/>
          <a:srcRect/>
          <a:stretch>
            <a:fillRect/>
          </a:stretch>
        </p:blipFill>
        <p:spPr bwMode="auto">
          <a:xfrm>
            <a:off x="0" y="1785926"/>
            <a:ext cx="5000628" cy="5072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3" descr="G:\Тамила Д\ДЕНЬ ЗАЩИТЫ ДЕТЕЙ 2016\IMG_9711.JPG"/>
          <p:cNvPicPr>
            <a:picLocks noChangeAspect="1" noChangeArrowheads="1"/>
          </p:cNvPicPr>
          <p:nvPr/>
        </p:nvPicPr>
        <p:blipFill>
          <a:blip r:embed="rId5" cstate="print"/>
          <a:srcRect/>
          <a:stretch>
            <a:fillRect/>
          </a:stretch>
        </p:blipFill>
        <p:spPr bwMode="auto">
          <a:xfrm>
            <a:off x="5214942" y="1857364"/>
            <a:ext cx="3929058" cy="5000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ransition spd="slow" advTm="4750">
    <p:pull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569325" cy="863600"/>
          </a:xfrm>
        </p:spPr>
        <p:txBody>
          <a:bodyPr/>
          <a:lstStyle/>
          <a:p>
            <a:r>
              <a:rPr lang="ru-RU" sz="2000" b="1" dirty="0" smtClean="0">
                <a:ln w="24500" cmpd="dbl">
                  <a:solidFill>
                    <a:schemeClr val="accent2">
                      <a:shade val="85000"/>
                      <a:satMod val="155000"/>
                    </a:schemeClr>
                  </a:solidFill>
                  <a:prstDash val="solid"/>
                  <a:miter lim="800000"/>
                </a:ln>
                <a:solidFill>
                  <a:srgbClr val="00B0F0"/>
                </a:solidFill>
                <a:effectLst>
                  <a:outerShdw blurRad="38100" dist="38100" dir="7020000" algn="tl">
                    <a:srgbClr val="000000">
                      <a:alpha val="35000"/>
                    </a:srgbClr>
                  </a:outerShdw>
                </a:effectLst>
                <a:latin typeface="Book Antiqua" pitchFamily="18" charset="0"/>
              </a:rPr>
              <a:t>Проект</a:t>
            </a:r>
            <a:r>
              <a:rPr lang="ru-RU" sz="2000" b="1" dirty="0" smtClean="0">
                <a:solidFill>
                  <a:srgbClr val="FF0000"/>
                </a:solidFill>
                <a:latin typeface="Book Antiqua" pitchFamily="18" charset="0"/>
              </a:rPr>
              <a:t> </a:t>
            </a:r>
            <a:r>
              <a:rPr lang="ru-RU" sz="2000" b="1" dirty="0" smtClean="0">
                <a:solidFill>
                  <a:srgbClr val="FF0000"/>
                </a:solidFill>
                <a:latin typeface="Book Antiqua" pitchFamily="18" charset="0"/>
              </a:rPr>
              <a:t>«Олимпиадное движение</a:t>
            </a:r>
            <a:r>
              <a:rPr lang="ru-RU" sz="2000" dirty="0" smtClean="0">
                <a:solidFill>
                  <a:srgbClr val="FF0000"/>
                </a:solidFill>
                <a:latin typeface="Book Antiqua" pitchFamily="18" charset="0"/>
              </a:rPr>
              <a:t/>
            </a:r>
            <a:br>
              <a:rPr lang="ru-RU" sz="2000" dirty="0" smtClean="0">
                <a:solidFill>
                  <a:srgbClr val="FF0000"/>
                </a:solidFill>
                <a:latin typeface="Book Antiqua" pitchFamily="18" charset="0"/>
              </a:rPr>
            </a:br>
            <a:r>
              <a:rPr lang="ru-RU" sz="2000" b="1" dirty="0" smtClean="0">
                <a:solidFill>
                  <a:srgbClr val="FF0000"/>
                </a:solidFill>
                <a:latin typeface="Book Antiqua" pitchFamily="18" charset="0"/>
              </a:rPr>
              <a:t>как одно из направлений в работе с одаренными дет</a:t>
            </a:r>
            <a:r>
              <a:rPr lang="ru-RU" b="1" dirty="0" smtClean="0">
                <a:solidFill>
                  <a:srgbClr val="FF0000"/>
                </a:solidFill>
                <a:latin typeface="Book Antiqua" pitchFamily="18" charset="0"/>
              </a:rPr>
              <a:t>ьми</a:t>
            </a:r>
            <a:endParaRPr lang="ru-RU" b="1" dirty="0">
              <a:ln w="24500" cmpd="dbl">
                <a:solidFill>
                  <a:schemeClr val="accent2">
                    <a:shade val="85000"/>
                    <a:satMod val="155000"/>
                  </a:schemeClr>
                </a:solidFill>
                <a:prstDash val="solid"/>
                <a:miter lim="800000"/>
              </a:ln>
              <a:solidFill>
                <a:srgbClr val="00B0F0"/>
              </a:solidFill>
              <a:effectLst>
                <a:outerShdw blurRad="38100" dist="38100" dir="7020000" algn="tl">
                  <a:srgbClr val="000000">
                    <a:alpha val="35000"/>
                  </a:srgbClr>
                </a:outerShdw>
              </a:effectLst>
            </a:endParaRPr>
          </a:p>
        </p:txBody>
      </p:sp>
      <p:pic>
        <p:nvPicPr>
          <p:cNvPr id="131074" name="Picture 2" descr="G:\Тамила Д\День з. детей\100CANON\IMG_8871.JPG"/>
          <p:cNvPicPr>
            <a:picLocks noChangeAspect="1" noChangeArrowheads="1"/>
          </p:cNvPicPr>
          <p:nvPr/>
        </p:nvPicPr>
        <p:blipFill>
          <a:blip r:embed="rId2" cstate="print"/>
          <a:srcRect/>
          <a:stretch>
            <a:fillRect/>
          </a:stretch>
        </p:blipFill>
        <p:spPr bwMode="auto">
          <a:xfrm>
            <a:off x="0" y="928670"/>
            <a:ext cx="4500562" cy="2905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1075" name="Picture 3" descr="G:\Тамила Д\ДЕНЬ ЗАЩИТЫ ДЕТЕЙ 2016\IMG_9711.JPG"/>
          <p:cNvPicPr>
            <a:picLocks noChangeAspect="1" noChangeArrowheads="1"/>
          </p:cNvPicPr>
          <p:nvPr/>
        </p:nvPicPr>
        <p:blipFill>
          <a:blip r:embed="rId3" cstate="print"/>
          <a:srcRect/>
          <a:stretch>
            <a:fillRect/>
          </a:stretch>
        </p:blipFill>
        <p:spPr bwMode="auto">
          <a:xfrm>
            <a:off x="4714876" y="928670"/>
            <a:ext cx="4429124" cy="2786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1076" name="Picture 4" descr="G:\Тамила Д\ДЕНЬ ЗАЩИТЫ ДЕТЕЙ 2016\IMG_9731.JPG"/>
          <p:cNvPicPr>
            <a:picLocks noChangeAspect="1" noChangeArrowheads="1"/>
          </p:cNvPicPr>
          <p:nvPr/>
        </p:nvPicPr>
        <p:blipFill>
          <a:blip r:embed="rId4" cstate="print"/>
          <a:srcRect/>
          <a:stretch>
            <a:fillRect/>
          </a:stretch>
        </p:blipFill>
        <p:spPr bwMode="auto">
          <a:xfrm>
            <a:off x="0" y="4000504"/>
            <a:ext cx="4500562" cy="2857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1077" name="Picture 5" descr="G:\Тамила Д\ДЕНЬ ЗАЩИТЫ ДЕТЕЙ 2016\IMG_9714.JPG"/>
          <p:cNvPicPr>
            <a:picLocks noChangeAspect="1" noChangeArrowheads="1"/>
          </p:cNvPicPr>
          <p:nvPr/>
        </p:nvPicPr>
        <p:blipFill>
          <a:blip r:embed="rId5" cstate="print"/>
          <a:srcRect/>
          <a:stretch>
            <a:fillRect/>
          </a:stretch>
        </p:blipFill>
        <p:spPr bwMode="auto">
          <a:xfrm>
            <a:off x="4786314" y="3929066"/>
            <a:ext cx="4357686" cy="29289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3" descr="G:\Тамила Д\ДЕНЬ ЗАЩИТЫ ДЕТЕЙ 2016\IMG_9711.JPG"/>
          <p:cNvPicPr>
            <a:picLocks noChangeAspect="1" noChangeArrowheads="1"/>
          </p:cNvPicPr>
          <p:nvPr/>
        </p:nvPicPr>
        <p:blipFill>
          <a:blip r:embed="rId3" cstate="print"/>
          <a:srcRect/>
          <a:stretch>
            <a:fillRect/>
          </a:stretch>
        </p:blipFill>
        <p:spPr bwMode="auto">
          <a:xfrm>
            <a:off x="4867276" y="1081070"/>
            <a:ext cx="4429124" cy="2786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3" descr="G:\Тамила Д\ДЕНЬ ЗАЩИТЫ ДЕТЕЙ 2016\IMG_9711.JPG"/>
          <p:cNvPicPr>
            <a:picLocks noChangeAspect="1" noChangeArrowheads="1"/>
          </p:cNvPicPr>
          <p:nvPr/>
        </p:nvPicPr>
        <p:blipFill>
          <a:blip r:embed="rId3" cstate="print"/>
          <a:srcRect/>
          <a:stretch>
            <a:fillRect/>
          </a:stretch>
        </p:blipFill>
        <p:spPr bwMode="auto">
          <a:xfrm>
            <a:off x="4714876" y="1071546"/>
            <a:ext cx="4429124" cy="2786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C:\Users\Андрей\Desktop\стеклозавод\20150428_101602.jpg"/>
          <p:cNvPicPr>
            <a:picLocks noChangeAspect="1" noChangeArrowheads="1"/>
          </p:cNvPicPr>
          <p:nvPr/>
        </p:nvPicPr>
        <p:blipFill>
          <a:blip r:embed="rId2" cstate="print"/>
          <a:srcRect/>
          <a:stretch>
            <a:fillRect/>
          </a:stretch>
        </p:blipFill>
        <p:spPr bwMode="auto">
          <a:xfrm>
            <a:off x="0" y="0"/>
            <a:ext cx="4357686" cy="2928934"/>
          </a:xfrm>
          <a:prstGeom prst="rect">
            <a:avLst/>
          </a:prstGeom>
          <a:noFill/>
        </p:spPr>
      </p:pic>
      <p:pic>
        <p:nvPicPr>
          <p:cNvPr id="41988" name="Picture 4"/>
          <p:cNvPicPr>
            <a:picLocks noChangeAspect="1" noChangeArrowheads="1"/>
          </p:cNvPicPr>
          <p:nvPr/>
        </p:nvPicPr>
        <p:blipFill>
          <a:blip r:embed="rId3" cstate="print"/>
          <a:srcRect/>
          <a:stretch>
            <a:fillRect/>
          </a:stretch>
        </p:blipFill>
        <p:spPr bwMode="auto">
          <a:xfrm>
            <a:off x="6715140" y="3258000"/>
            <a:ext cx="2428860" cy="3600000"/>
          </a:xfrm>
          <a:prstGeom prst="rect">
            <a:avLst/>
          </a:prstGeom>
          <a:ln>
            <a:noFill/>
          </a:ln>
          <a:effectLst>
            <a:softEdge rad="112500"/>
          </a:effectLst>
        </p:spPr>
      </p:pic>
      <p:pic>
        <p:nvPicPr>
          <p:cNvPr id="41989" name="Picture 5"/>
          <p:cNvPicPr>
            <a:picLocks noChangeAspect="1" noChangeArrowheads="1"/>
          </p:cNvPicPr>
          <p:nvPr/>
        </p:nvPicPr>
        <p:blipFill>
          <a:blip r:embed="rId4" cstate="print"/>
          <a:srcRect/>
          <a:stretch>
            <a:fillRect/>
          </a:stretch>
        </p:blipFill>
        <p:spPr bwMode="auto">
          <a:xfrm>
            <a:off x="0" y="3258000"/>
            <a:ext cx="2571736" cy="3600000"/>
          </a:xfrm>
          <a:prstGeom prst="rect">
            <a:avLst/>
          </a:prstGeom>
          <a:ln>
            <a:noFill/>
          </a:ln>
          <a:effectLst>
            <a:softEdge rad="112500"/>
          </a:effectLst>
        </p:spPr>
      </p:pic>
      <p:pic>
        <p:nvPicPr>
          <p:cNvPr id="41990" name="Picture 6" descr="C:\Users\Андрей\Desktop\стеклозавод\20150506_103116.jpg"/>
          <p:cNvPicPr>
            <a:picLocks noChangeAspect="1" noChangeArrowheads="1"/>
          </p:cNvPicPr>
          <p:nvPr/>
        </p:nvPicPr>
        <p:blipFill>
          <a:blip r:embed="rId5" cstate="print"/>
          <a:srcRect/>
          <a:stretch>
            <a:fillRect/>
          </a:stretch>
        </p:blipFill>
        <p:spPr bwMode="auto">
          <a:xfrm>
            <a:off x="4357686" y="0"/>
            <a:ext cx="4786314" cy="2928934"/>
          </a:xfrm>
          <a:prstGeom prst="rect">
            <a:avLst/>
          </a:prstGeom>
          <a:noFill/>
        </p:spPr>
      </p:pic>
      <p:pic>
        <p:nvPicPr>
          <p:cNvPr id="41991" name="Picture 7"/>
          <p:cNvPicPr>
            <a:picLocks noChangeAspect="1" noChangeArrowheads="1"/>
          </p:cNvPicPr>
          <p:nvPr/>
        </p:nvPicPr>
        <p:blipFill>
          <a:blip r:embed="rId6" cstate="print"/>
          <a:srcRect/>
          <a:stretch>
            <a:fillRect/>
          </a:stretch>
        </p:blipFill>
        <p:spPr bwMode="auto">
          <a:xfrm>
            <a:off x="2643174" y="3000372"/>
            <a:ext cx="3899670" cy="2786082"/>
          </a:xfrm>
          <a:prstGeom prst="rect">
            <a:avLst/>
          </a:prstGeom>
          <a:noFill/>
          <a:ln w="9525">
            <a:noFill/>
            <a:miter lim="800000"/>
            <a:headEnd/>
            <a:tailEnd/>
          </a:ln>
          <a:effectLst/>
        </p:spPr>
      </p:pic>
      <p:sp>
        <p:nvSpPr>
          <p:cNvPr id="10" name="Прямоугольник 9"/>
          <p:cNvSpPr/>
          <p:nvPr/>
        </p:nvSpPr>
        <p:spPr>
          <a:xfrm>
            <a:off x="2643174" y="5857892"/>
            <a:ext cx="4071966" cy="10001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2000" dirty="0" smtClean="0">
                <a:latin typeface="Constantia" pitchFamily="18" charset="0"/>
              </a:rPr>
              <a:t>Проект: «Мой родной край»</a:t>
            </a:r>
            <a:endParaRPr lang="ru-RU" sz="2000" dirty="0">
              <a:latin typeface="Constantia" pitchFamily="18"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idx="4294967295"/>
          </p:nvPr>
        </p:nvSpPr>
        <p:spPr/>
        <p:txBody>
          <a:bodyPr/>
          <a:lstStyle/>
          <a:p>
            <a:pPr eaLnBrk="1" hangingPunct="1"/>
            <a:endParaRPr lang="ru-RU" smtClean="0"/>
          </a:p>
        </p:txBody>
      </p:sp>
      <p:sp>
        <p:nvSpPr>
          <p:cNvPr id="31746" name="Rectangle 3"/>
          <p:cNvSpPr>
            <a:spLocks noGrp="1"/>
          </p:cNvSpPr>
          <p:nvPr>
            <p:ph type="body" idx="4294967295"/>
          </p:nvPr>
        </p:nvSpPr>
        <p:spPr>
          <a:xfrm>
            <a:off x="457200" y="404813"/>
            <a:ext cx="4978400" cy="5721350"/>
          </a:xfrm>
        </p:spPr>
        <p:txBody>
          <a:bodyPr/>
          <a:lstStyle/>
          <a:p>
            <a:pPr eaLnBrk="1" hangingPunct="1"/>
            <a:endParaRPr lang="ru-RU" smtClean="0"/>
          </a:p>
        </p:txBody>
      </p:sp>
      <p:pic>
        <p:nvPicPr>
          <p:cNvPr id="31747" name="Picture 4" descr="шаблон 2 б"/>
          <p:cNvPicPr>
            <a:picLocks noChangeAspect="1" noChangeArrowheads="1"/>
          </p:cNvPicPr>
          <p:nvPr/>
        </p:nvPicPr>
        <p:blipFill>
          <a:blip r:embed="rId3" cstate="screen"/>
          <a:srcRect/>
          <a:stretch>
            <a:fillRect/>
          </a:stretch>
        </p:blipFill>
        <p:spPr bwMode="auto">
          <a:xfrm>
            <a:off x="10696" y="0"/>
            <a:ext cx="9133304" cy="6858000"/>
          </a:xfrm>
          <a:prstGeom prst="rect">
            <a:avLst/>
          </a:prstGeom>
          <a:noFill/>
          <a:ln w="9525">
            <a:noFill/>
            <a:miter lim="800000"/>
            <a:headEnd/>
            <a:tailEnd/>
          </a:ln>
        </p:spPr>
      </p:pic>
      <p:sp>
        <p:nvSpPr>
          <p:cNvPr id="2" name="Прямоугольник 1"/>
          <p:cNvSpPr/>
          <p:nvPr/>
        </p:nvSpPr>
        <p:spPr>
          <a:xfrm>
            <a:off x="6492312" y="6488668"/>
            <a:ext cx="235962" cy="369332"/>
          </a:xfrm>
          <a:prstGeom prst="rect">
            <a:avLst/>
          </a:prstGeom>
        </p:spPr>
        <p:txBody>
          <a:bodyPr wrap="non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pic>
        <p:nvPicPr>
          <p:cNvPr id="6" name="Picture 2" descr="C:\Documents and Settings\Людмила\Рабочий стол\img032.jpg"/>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3491880" y="404661"/>
            <a:ext cx="3528392" cy="5293600"/>
          </a:xfrm>
          <a:prstGeom prst="rect">
            <a:avLst/>
          </a:prstGeom>
          <a:noFill/>
          <a:effectLst>
            <a:glow rad="228600">
              <a:schemeClr val="accent3">
                <a:lumMod val="50000"/>
                <a:alpha val="40000"/>
              </a:schemeClr>
            </a:glow>
          </a:effectLst>
          <a:scene3d>
            <a:camera prst="isometricOffAxis2Left"/>
            <a:lightRig rig="threePt" dir="t"/>
          </a:scene3d>
          <a:sp3d>
            <a:bevelT prst="angle"/>
          </a:sp3d>
          <a:extLst>
            <a:ext uri="{909E8E84-426E-40DD-AFC4-6F175D3DCCD1}">
              <a14:hiddenFill xmlns:a14="http://schemas.microsoft.com/office/drawing/2010/main" xmlns="">
                <a:solidFill>
                  <a:srgbClr val="FFFFFF"/>
                </a:solidFill>
              </a14:hiddenFill>
            </a:ext>
          </a:extLst>
        </p:spPr>
      </p:pic>
      <p:pic>
        <p:nvPicPr>
          <p:cNvPr id="9" name="Рисунок 8" descr="IMG_20150408_102656_16.jpg"/>
          <p:cNvPicPr>
            <a:picLocks noChangeAspect="1"/>
          </p:cNvPicPr>
          <p:nvPr/>
        </p:nvPicPr>
        <p:blipFill>
          <a:blip r:embed="rId5" cstate="screen"/>
          <a:stretch>
            <a:fillRect/>
          </a:stretch>
        </p:blipFill>
        <p:spPr>
          <a:xfrm>
            <a:off x="323528" y="4137050"/>
            <a:ext cx="3168352" cy="2376264"/>
          </a:xfrm>
          <a:prstGeom prst="snip2DiagRect">
            <a:avLst/>
          </a:prstGeom>
          <a:solidFill>
            <a:srgbClr val="FFFFFF">
              <a:shade val="85000"/>
            </a:srgbClr>
          </a:solidFill>
          <a:ln w="88900" cap="sq">
            <a:solidFill>
              <a:srgbClr val="92D050"/>
            </a:solidFill>
            <a:miter lim="800000"/>
          </a:ln>
          <a:effectLst>
            <a:glow rad="228600">
              <a:schemeClr val="accent3">
                <a:lumMod val="50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Рисунок 9" descr="DSCF4297.JPG"/>
          <p:cNvPicPr>
            <a:picLocks noChangeAspect="1"/>
          </p:cNvPicPr>
          <p:nvPr/>
        </p:nvPicPr>
        <p:blipFill>
          <a:blip r:embed="rId6" cstate="screen"/>
          <a:stretch>
            <a:fillRect/>
          </a:stretch>
        </p:blipFill>
        <p:spPr>
          <a:xfrm rot="16200000">
            <a:off x="477633" y="882555"/>
            <a:ext cx="3140060" cy="2472310"/>
          </a:xfrm>
          <a:prstGeom prst="round2DiagRect">
            <a:avLst>
              <a:gd name="adj1" fmla="val 16667"/>
              <a:gd name="adj2" fmla="val 0"/>
            </a:avLst>
          </a:prstGeom>
          <a:ln w="88900" cap="sq">
            <a:solidFill>
              <a:srgbClr val="92D050"/>
            </a:solidFill>
            <a:miter lim="800000"/>
          </a:ln>
          <a:effectLst>
            <a:glow rad="101600">
              <a:schemeClr val="accent3">
                <a:lumMod val="75000"/>
                <a:alpha val="60000"/>
              </a:schemeClr>
            </a:glow>
            <a:outerShdw blurRad="254000" algn="tl" rotWithShape="0">
              <a:srgbClr val="000000">
                <a:alpha val="43000"/>
              </a:srgbClr>
            </a:outerShdw>
          </a:effectLst>
        </p:spPr>
      </p:pic>
    </p:spTree>
    <p:custDataLst>
      <p:tags r:id="rId1"/>
    </p:custDataLst>
  </p:cSld>
  <p:clrMapOvr>
    <a:masterClrMapping/>
  </p:clrMapOvr>
  <p:transition spd="slow" advTm="5307">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p:txBody>
          <a:bodyPr/>
          <a:lstStyle/>
          <a:p>
            <a:pPr eaLnBrk="1" hangingPunct="1"/>
            <a:endParaRPr lang="ru-RU" smtClean="0"/>
          </a:p>
        </p:txBody>
      </p:sp>
      <p:sp>
        <p:nvSpPr>
          <p:cNvPr id="41986" name="Rectangle 3"/>
          <p:cNvSpPr>
            <a:spLocks noGrp="1"/>
          </p:cNvSpPr>
          <p:nvPr>
            <p:ph type="body" idx="1"/>
          </p:nvPr>
        </p:nvSpPr>
        <p:spPr/>
        <p:txBody>
          <a:bodyPr/>
          <a:lstStyle/>
          <a:p>
            <a:pPr eaLnBrk="1" hangingPunct="1"/>
            <a:endParaRPr lang="ru-RU" smtClean="0"/>
          </a:p>
        </p:txBody>
      </p:sp>
      <p:pic>
        <p:nvPicPr>
          <p:cNvPr id="41987" name="Picture 4" descr="шаблон 2 титульник"/>
          <p:cNvPicPr>
            <a:picLocks noChangeAspect="1" noChangeArrowheads="1"/>
          </p:cNvPicPr>
          <p:nvPr/>
        </p:nvPicPr>
        <p:blipFill>
          <a:blip r:embed="rId3" cstate="screen"/>
          <a:srcRect/>
          <a:stretch>
            <a:fillRect/>
          </a:stretch>
        </p:blipFill>
        <p:spPr bwMode="auto">
          <a:xfrm>
            <a:off x="0" y="19435"/>
            <a:ext cx="9144000" cy="6838565"/>
          </a:xfrm>
          <a:prstGeom prst="rect">
            <a:avLst/>
          </a:prstGeom>
          <a:noFill/>
          <a:ln w="9525">
            <a:noFill/>
            <a:miter lim="800000"/>
            <a:headEnd/>
            <a:tailEnd/>
          </a:ln>
        </p:spPr>
      </p:pic>
      <p:sp>
        <p:nvSpPr>
          <p:cNvPr id="2" name="Прямоугольник 1"/>
          <p:cNvSpPr/>
          <p:nvPr/>
        </p:nvSpPr>
        <p:spPr>
          <a:xfrm>
            <a:off x="1475656" y="3293616"/>
            <a:ext cx="6696744" cy="2554545"/>
          </a:xfrm>
          <a:prstGeom prst="rect">
            <a:avLst/>
          </a:prstGeom>
        </p:spPr>
        <p:txBody>
          <a:bodyPr wrap="square">
            <a:spAutoFit/>
          </a:bodyPr>
          <a:lstStyle/>
          <a:p>
            <a:pPr algn="ctr"/>
            <a:r>
              <a:rPr lang="ru-RU" sz="2000" dirty="0" smtClean="0">
                <a:solidFill>
                  <a:srgbClr val="009900"/>
                </a:solidFill>
                <a:latin typeface="Franklin Gothic Demi Cond" panose="020B0706030402020204" pitchFamily="34" charset="0"/>
              </a:rPr>
              <a:t>Таким </a:t>
            </a:r>
            <a:r>
              <a:rPr lang="ru-RU" sz="2000" dirty="0">
                <a:solidFill>
                  <a:srgbClr val="009900"/>
                </a:solidFill>
                <a:latin typeface="Franklin Gothic Demi Cond" panose="020B0706030402020204" pitchFamily="34" charset="0"/>
              </a:rPr>
              <a:t>образом, в ходе реализации проекта происходит формирование определенной позиции по конкретному вопросу у каждого ребенка, дети получают возможность раскрыть свою творческую жилку, показать всем свою индивидуальность. Все это крайне благоприятно сказывается на развитии личности ребенка, способствует формированию нормальной самооценки. Проще говоря, проекты идеально подготавливают дошкольников к их дальнейшему обучению в школе </a:t>
            </a:r>
          </a:p>
        </p:txBody>
      </p:sp>
      <p:sp>
        <p:nvSpPr>
          <p:cNvPr id="3" name="Прямоугольник 2"/>
          <p:cNvSpPr/>
          <p:nvPr/>
        </p:nvSpPr>
        <p:spPr>
          <a:xfrm>
            <a:off x="5724128" y="548680"/>
            <a:ext cx="2952328" cy="923330"/>
          </a:xfrm>
          <a:prstGeom prst="rect">
            <a:avLst/>
          </a:prstGeom>
          <a:noFill/>
        </p:spPr>
        <p:txBody>
          <a:bodyPr wrap="square" lIns="91440" tIns="45720" rIns="91440" bIns="45720">
            <a:spAutoFit/>
          </a:bodyPr>
          <a:lstStyle/>
          <a:p>
            <a:pPr algn="ctr"/>
            <a:r>
              <a:rPr lang="ru-RU"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anose="03010101010201010101" pitchFamily="66" charset="0"/>
              </a:rPr>
              <a:t>ВЫВОД:</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onotype Corsiva" panose="03010101010201010101" pitchFamily="66" charset="0"/>
            </a:endParaRPr>
          </a:p>
        </p:txBody>
      </p:sp>
      <p:sp>
        <p:nvSpPr>
          <p:cNvPr id="4" name="Прямоугольник 3"/>
          <p:cNvSpPr/>
          <p:nvPr/>
        </p:nvSpPr>
        <p:spPr>
          <a:xfrm>
            <a:off x="6492312" y="6488668"/>
            <a:ext cx="338554" cy="369332"/>
          </a:xfrm>
          <a:prstGeom prst="rect">
            <a:avLst/>
          </a:prstGeom>
        </p:spPr>
        <p:txBody>
          <a:bodyPr wrap="non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spTree>
    <p:custDataLst>
      <p:tags r:id="rId1"/>
    </p:custDataLst>
  </p:cSld>
  <p:clrMapOvr>
    <a:masterClrMapping/>
  </p:clrMapOvr>
  <p:transition spd="slow" advClick="0" advTm="2514">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pPr eaLnBrk="1" hangingPunct="1"/>
            <a:endParaRPr lang="ru-RU" dirty="0" smtClean="0"/>
          </a:p>
        </p:txBody>
      </p:sp>
      <p:sp>
        <p:nvSpPr>
          <p:cNvPr id="18434" name="Rectangle 3"/>
          <p:cNvSpPr>
            <a:spLocks noGrp="1"/>
          </p:cNvSpPr>
          <p:nvPr>
            <p:ph type="body" idx="1"/>
          </p:nvPr>
        </p:nvSpPr>
        <p:spPr/>
        <p:txBody>
          <a:bodyPr/>
          <a:lstStyle/>
          <a:p>
            <a:pPr eaLnBrk="1" hangingPunct="1"/>
            <a:endParaRPr lang="ru-RU" dirty="0" smtClean="0"/>
          </a:p>
        </p:txBody>
      </p:sp>
      <p:pic>
        <p:nvPicPr>
          <p:cNvPr id="18435" name="Picture 4" descr="шаблон 2 титульник"/>
          <p:cNvPicPr>
            <a:picLocks noChangeAspect="1" noChangeArrowheads="1"/>
          </p:cNvPicPr>
          <p:nvPr/>
        </p:nvPicPr>
        <p:blipFill>
          <a:blip r:embed="rId3" cstate="screen"/>
          <a:srcRect/>
          <a:stretch>
            <a:fillRect/>
          </a:stretch>
        </p:blipFill>
        <p:spPr bwMode="auto">
          <a:xfrm>
            <a:off x="0" y="1"/>
            <a:ext cx="9144000" cy="6857999"/>
          </a:xfrm>
          <a:prstGeom prst="rect">
            <a:avLst/>
          </a:prstGeom>
          <a:noFill/>
          <a:ln w="9525">
            <a:noFill/>
            <a:miter lim="800000"/>
            <a:headEnd/>
            <a:tailEnd/>
          </a:ln>
        </p:spPr>
      </p:pic>
      <p:sp>
        <p:nvSpPr>
          <p:cNvPr id="7" name="Прямоугольник 6"/>
          <p:cNvSpPr/>
          <p:nvPr/>
        </p:nvSpPr>
        <p:spPr>
          <a:xfrm>
            <a:off x="3712502" y="332656"/>
            <a:ext cx="6044074" cy="646331"/>
          </a:xfrm>
          <a:prstGeom prst="rect">
            <a:avLst/>
          </a:prstGeom>
        </p:spPr>
        <p:txBody>
          <a:bodyPr>
            <a:spAutoFit/>
          </a:bodyPr>
          <a:lstStyle/>
          <a:p>
            <a:pPr algn="ctr" fontAlgn="auto">
              <a:spcBef>
                <a:spcPts val="0"/>
              </a:spcBef>
              <a:spcAft>
                <a:spcPts val="0"/>
              </a:spcAft>
              <a:defRPr/>
            </a:pPr>
            <a:r>
              <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             </a:t>
            </a:r>
          </a:p>
        </p:txBody>
      </p:sp>
      <p:sp>
        <p:nvSpPr>
          <p:cNvPr id="8" name="Прямоугольник 7"/>
          <p:cNvSpPr/>
          <p:nvPr/>
        </p:nvSpPr>
        <p:spPr>
          <a:xfrm>
            <a:off x="3289300" y="0"/>
            <a:ext cx="6107113" cy="584200"/>
          </a:xfrm>
          <a:prstGeom prst="rect">
            <a:avLst/>
          </a:prstGeom>
        </p:spPr>
        <p:txBody>
          <a:bodyPr>
            <a:spAutoFit/>
          </a:bodyPr>
          <a:lstStyle/>
          <a:p>
            <a:pPr algn="ctr" fontAlgn="auto">
              <a:spcBef>
                <a:spcPts val="0"/>
              </a:spcBef>
              <a:spcAft>
                <a:spcPts val="0"/>
              </a:spcAft>
              <a:defRPr/>
            </a:pPr>
            <a:r>
              <a:rPr lang="ru-RU" sz="3200" b="1" i="1" dirty="0">
                <a:solidFill>
                  <a:schemeClr val="accent1">
                    <a:lumMod val="75000"/>
                  </a:schemeClr>
                </a:solidFill>
                <a:latin typeface="+mn-lt"/>
                <a:cs typeface="+mn-cs"/>
              </a:rPr>
              <a:t>   </a:t>
            </a:r>
          </a:p>
        </p:txBody>
      </p:sp>
      <p:sp>
        <p:nvSpPr>
          <p:cNvPr id="2" name="Прямоугольник 1"/>
          <p:cNvSpPr/>
          <p:nvPr/>
        </p:nvSpPr>
        <p:spPr>
          <a:xfrm>
            <a:off x="6492312" y="6456402"/>
            <a:ext cx="287258" cy="369332"/>
          </a:xfrm>
          <a:prstGeom prst="rect">
            <a:avLst/>
          </a:prstGeom>
        </p:spPr>
        <p:txBody>
          <a:bodyPr wrap="non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sp>
        <p:nvSpPr>
          <p:cNvPr id="5" name="Прямоугольник 4"/>
          <p:cNvSpPr/>
          <p:nvPr/>
        </p:nvSpPr>
        <p:spPr>
          <a:xfrm>
            <a:off x="1763688" y="3140968"/>
            <a:ext cx="6600561" cy="3139321"/>
          </a:xfrm>
          <a:prstGeom prst="rect">
            <a:avLst/>
          </a:prstGeom>
        </p:spPr>
        <p:txBody>
          <a:bodyPr wrap="square">
            <a:spAutoFit/>
          </a:bodyPr>
          <a:lstStyle/>
          <a:p>
            <a:pPr algn="ctr"/>
            <a:r>
              <a:rPr lang="ru-RU" sz="6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a:t>
            </a:r>
            <a:r>
              <a:rPr lang="ru-RU" sz="6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a:t>
            </a:r>
            <a:r>
              <a:rPr lang="ru-RU" sz="6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onotype Corsiva" panose="03010101010201010101" pitchFamily="66" charset="0"/>
              </a:rPr>
              <a:t>СПАСИБО    </a:t>
            </a:r>
          </a:p>
          <a:p>
            <a:pPr algn="ctr"/>
            <a:r>
              <a:rPr lang="ru-RU" sz="6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onotype Corsiva" panose="03010101010201010101" pitchFamily="66" charset="0"/>
              </a:rPr>
              <a:t>ЗА</a:t>
            </a:r>
          </a:p>
          <a:p>
            <a:pPr algn="ctr"/>
            <a:r>
              <a:rPr lang="ru-RU" sz="6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onotype Corsiva" panose="03010101010201010101" pitchFamily="66" charset="0"/>
              </a:rPr>
              <a:t>ВНИМАНИЕ!</a:t>
            </a:r>
            <a:endParaRPr lang="ru-RU" sz="6600" dirty="0">
              <a:latin typeface="Monotype Corsiva" panose="03010101010201010101" pitchFamily="66" charset="0"/>
            </a:endParaRPr>
          </a:p>
        </p:txBody>
      </p:sp>
      <p:pic>
        <p:nvPicPr>
          <p:cNvPr id="13" name="Рисунок 12" descr="1440354450895694780.png"/>
          <p:cNvPicPr>
            <a:picLocks noChangeAspect="1"/>
          </p:cNvPicPr>
          <p:nvPr/>
        </p:nvPicPr>
        <p:blipFill>
          <a:blip r:embed="rId4" cstate="screen"/>
          <a:stretch>
            <a:fillRect/>
          </a:stretch>
        </p:blipFill>
        <p:spPr>
          <a:xfrm>
            <a:off x="6492312" y="188640"/>
            <a:ext cx="2520280" cy="2659828"/>
          </a:xfrm>
          <a:prstGeom prst="rect">
            <a:avLst/>
          </a:prstGeom>
          <a:effectLst>
            <a:glow rad="228600">
              <a:schemeClr val="accent3">
                <a:satMod val="175000"/>
                <a:alpha val="40000"/>
              </a:schemeClr>
            </a:glow>
          </a:effectLst>
        </p:spPr>
      </p:pic>
    </p:spTree>
    <p:custDataLst>
      <p:tags r:id="rId1"/>
    </p:custDataLst>
  </p:cSld>
  <p:clrMapOvr>
    <a:masterClrMapping/>
  </p:clrMapOvr>
  <p:transition spd="slow" advClick="0" advTm="2450">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idx="4294967295"/>
          </p:nvPr>
        </p:nvSpPr>
        <p:spPr/>
        <p:txBody>
          <a:bodyPr/>
          <a:lstStyle/>
          <a:p>
            <a:pPr eaLnBrk="1" hangingPunct="1"/>
            <a:endParaRPr lang="ru-RU" dirty="0" smtClean="0"/>
          </a:p>
        </p:txBody>
      </p:sp>
      <p:pic>
        <p:nvPicPr>
          <p:cNvPr id="25603" name="Picture 4" descr="шаблон 2 в"/>
          <p:cNvPicPr>
            <a:picLocks noChangeAspect="1" noChangeArrowheads="1"/>
          </p:cNvPicPr>
          <p:nvPr/>
        </p:nvPicPr>
        <p:blipFill>
          <a:blip r:embed="rId3" cstate="screen"/>
          <a:srcRect/>
          <a:stretch>
            <a:fillRect/>
          </a:stretch>
        </p:blipFill>
        <p:spPr bwMode="auto">
          <a:xfrm>
            <a:off x="0" y="-5562"/>
            <a:ext cx="9144000" cy="6863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4" name="Прямоугольник 5"/>
          <p:cNvSpPr>
            <a:spLocks noChangeArrowheads="1"/>
          </p:cNvSpPr>
          <p:nvPr/>
        </p:nvSpPr>
        <p:spPr bwMode="auto">
          <a:xfrm>
            <a:off x="251520" y="1844675"/>
            <a:ext cx="1728787" cy="457200"/>
          </a:xfrm>
          <a:prstGeom prst="rect">
            <a:avLst/>
          </a:prstGeom>
          <a:noFill/>
          <a:ln w="9525">
            <a:noFill/>
            <a:miter lim="800000"/>
            <a:headEnd/>
            <a:tailEnd/>
          </a:ln>
        </p:spPr>
        <p:txBody>
          <a:bodyPr>
            <a:spAutoFit/>
          </a:bodyPr>
          <a:lstStyle/>
          <a:p>
            <a:pPr algn="ctr"/>
            <a:endParaRPr lang="ru-RU" sz="2400" dirty="0">
              <a:latin typeface="Calibri" pitchFamily="34" charset="0"/>
            </a:endParaRPr>
          </a:p>
        </p:txBody>
      </p:sp>
      <p:sp>
        <p:nvSpPr>
          <p:cNvPr id="2" name="Прямоугольник 1"/>
          <p:cNvSpPr/>
          <p:nvPr/>
        </p:nvSpPr>
        <p:spPr>
          <a:xfrm>
            <a:off x="6011635" y="6367004"/>
            <a:ext cx="3095614" cy="369332"/>
          </a:xfrm>
          <a:prstGeom prst="rect">
            <a:avLst/>
          </a:prstGeom>
        </p:spPr>
        <p:txBody>
          <a:bodyPr wrap="squar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sp>
        <p:nvSpPr>
          <p:cNvPr id="1026" name="WordArt 2"/>
          <p:cNvSpPr>
            <a:spLocks noChangeArrowheads="1" noChangeShapeType="1" noTextEdit="1"/>
          </p:cNvSpPr>
          <p:nvPr/>
        </p:nvSpPr>
        <p:spPr bwMode="auto">
          <a:xfrm>
            <a:off x="539552" y="3284984"/>
            <a:ext cx="8208912" cy="747390"/>
          </a:xfrm>
          <a:prstGeom prst="rect">
            <a:avLst/>
          </a:prstGeom>
        </p:spPr>
        <p:txBody>
          <a:bodyPr wrap="none" fromWordArt="1">
            <a:prstTxWarp prst="textPlain">
              <a:avLst>
                <a:gd name="adj" fmla="val 50398"/>
              </a:avLst>
            </a:prstTxWarp>
          </a:bodyPr>
          <a:lstStyle/>
          <a:p>
            <a:pPr algn="ctr" rtl="0"/>
            <a:r>
              <a:rPr lang="ru-RU" sz="6000" b="1"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"ПРОЕКТНАЯ ДЕЯТЕЛЬНОСТЬ В ДОУ"</a:t>
            </a:r>
            <a:endParaRPr lang="ru-RU" sz="6000" b="1"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10" name="Прямоугольник 9"/>
          <p:cNvSpPr/>
          <p:nvPr/>
        </p:nvSpPr>
        <p:spPr>
          <a:xfrm>
            <a:off x="-73663" y="285728"/>
            <a:ext cx="9291326"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Презентация </a:t>
            </a:r>
            <a:r>
              <a:rPr lang="ru-RU" sz="4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ркуоводителя</a:t>
            </a:r>
            <a:r>
              <a:rPr lang="ru-RU"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ДОО реализуемых проектов</a:t>
            </a:r>
            <a:endParaRPr lang="ru-RU"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50" name="Picture 2" descr="F:\конкурс лучший сад2\20170529_110228.jpg"/>
          <p:cNvPicPr>
            <a:picLocks noChangeAspect="1" noChangeArrowheads="1"/>
          </p:cNvPicPr>
          <p:nvPr/>
        </p:nvPicPr>
        <p:blipFill>
          <a:blip r:embed="rId4" cstate="print"/>
          <a:srcRect/>
          <a:stretch>
            <a:fillRect/>
          </a:stretch>
        </p:blipFill>
        <p:spPr bwMode="auto">
          <a:xfrm>
            <a:off x="0" y="4071942"/>
            <a:ext cx="5000628" cy="2786058"/>
          </a:xfrm>
          <a:prstGeom prst="rect">
            <a:avLst/>
          </a:prstGeom>
          <a:noFill/>
        </p:spPr>
      </p:pic>
      <p:pic>
        <p:nvPicPr>
          <p:cNvPr id="2051" name="Picture 3" descr="F:\конкурс лучший сад2\20170529_110928.jpg"/>
          <p:cNvPicPr>
            <a:picLocks noChangeAspect="1" noChangeArrowheads="1"/>
          </p:cNvPicPr>
          <p:nvPr/>
        </p:nvPicPr>
        <p:blipFill>
          <a:blip r:embed="rId5" cstate="print"/>
          <a:srcRect/>
          <a:stretch>
            <a:fillRect/>
          </a:stretch>
        </p:blipFill>
        <p:spPr bwMode="auto">
          <a:xfrm>
            <a:off x="5072066" y="3929066"/>
            <a:ext cx="4071934" cy="2928934"/>
          </a:xfrm>
          <a:prstGeom prst="rect">
            <a:avLst/>
          </a:prstGeom>
          <a:noFill/>
        </p:spPr>
      </p:pic>
    </p:spTree>
    <p:custDataLst>
      <p:tags r:id="rId1"/>
    </p:custDataLst>
    <p:extLst>
      <p:ext uri="{BB962C8B-B14F-4D97-AF65-F5344CB8AC3E}">
        <p14:creationId xmlns:p14="http://schemas.microsoft.com/office/powerpoint/2010/main" xmlns="" val="1483265911"/>
      </p:ext>
    </p:extLst>
  </p:cSld>
  <p:clrMapOvr>
    <a:masterClrMapping/>
  </p:clrMapOvr>
  <mc:AlternateContent xmlns:mc="http://schemas.openxmlformats.org/markup-compatibility/2006">
    <mc:Choice xmlns:p14="http://schemas.microsoft.com/office/powerpoint/2010/main" xmlns="" Requires="p14">
      <p:transition spd="slow" p14:dur="2500" advTm="16329">
        <p:checker/>
      </p:transition>
    </mc:Choice>
    <mc:Fallback>
      <p:transition spd="slow" advTm="16329">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1026"/>
                                        </p:tgtEl>
                                        <p:attrNameLst>
                                          <p:attrName>style.visibility</p:attrName>
                                        </p:attrNameLst>
                                      </p:cBhvr>
                                      <p:to>
                                        <p:strVal val="visible"/>
                                      </p:to>
                                    </p:set>
                                    <p:animEffect transition="in" filter="fade">
                                      <p:cBhvr>
                                        <p:cTn id="14" dur="2000"/>
                                        <p:tgtEl>
                                          <p:spTgt spid="1026"/>
                                        </p:tgtEl>
                                      </p:cBhvr>
                                    </p:animEffect>
                                    <p:anim calcmode="lin" valueType="num">
                                      <p:cBhvr>
                                        <p:cTn id="15" dur="2000" fill="hold"/>
                                        <p:tgtEl>
                                          <p:spTgt spid="1026"/>
                                        </p:tgtEl>
                                        <p:attrNameLst>
                                          <p:attrName>ppt_w</p:attrName>
                                        </p:attrNameLst>
                                      </p:cBhvr>
                                      <p:tavLst>
                                        <p:tav tm="0" fmla="#ppt_w*sin(2.5*pi*$)">
                                          <p:val>
                                            <p:fltVal val="0"/>
                                          </p:val>
                                        </p:tav>
                                        <p:tav tm="100000">
                                          <p:val>
                                            <p:fltVal val="1"/>
                                          </p:val>
                                        </p:tav>
                                      </p:tavLst>
                                    </p:anim>
                                    <p:anim calcmode="lin" valueType="num">
                                      <p:cBhvr>
                                        <p:cTn id="16"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5"/>
          <p:cNvSpPr>
            <a:spLocks noGrp="1"/>
          </p:cNvSpPr>
          <p:nvPr>
            <p:ph type="ctrTitle" idx="4294967295"/>
          </p:nvPr>
        </p:nvSpPr>
        <p:spPr>
          <a:xfrm>
            <a:off x="685800" y="2130425"/>
            <a:ext cx="7772400" cy="1470025"/>
          </a:xfrm>
        </p:spPr>
        <p:txBody>
          <a:bodyPr/>
          <a:lstStyle/>
          <a:p>
            <a:pPr eaLnBrk="1" hangingPunct="1"/>
            <a:endParaRPr lang="ru-RU" dirty="0" smtClean="0"/>
          </a:p>
        </p:txBody>
      </p:sp>
      <p:sp>
        <p:nvSpPr>
          <p:cNvPr id="16386" name="Rectangle 6"/>
          <p:cNvSpPr>
            <a:spLocks noGrp="1"/>
          </p:cNvSpPr>
          <p:nvPr>
            <p:ph type="subTitle" idx="4294967295"/>
          </p:nvPr>
        </p:nvSpPr>
        <p:spPr>
          <a:xfrm>
            <a:off x="1371600" y="3886200"/>
            <a:ext cx="6400800" cy="1752600"/>
          </a:xfrm>
        </p:spPr>
        <p:txBody>
          <a:bodyPr/>
          <a:lstStyle/>
          <a:p>
            <a:pPr marL="0" indent="0" algn="ctr" eaLnBrk="1" hangingPunct="1">
              <a:buFont typeface="Arial" charset="0"/>
              <a:buNone/>
            </a:pPr>
            <a:endParaRPr lang="ru-RU" dirty="0" smtClean="0"/>
          </a:p>
        </p:txBody>
      </p:sp>
      <p:pic>
        <p:nvPicPr>
          <p:cNvPr id="16387" name="Picture 7" descr="шаблон 2 б"/>
          <p:cNvPicPr>
            <a:picLocks noChangeAspect="1" noChangeArrowheads="1"/>
          </p:cNvPicPr>
          <p:nvPr/>
        </p:nvPicPr>
        <p:blipFill>
          <a:blip r:embed="rId3" cstate="screen"/>
          <a:srcRect/>
          <a:stretch>
            <a:fillRect/>
          </a:stretch>
        </p:blipFill>
        <p:spPr bwMode="auto">
          <a:xfrm>
            <a:off x="0" y="-19618"/>
            <a:ext cx="9144000" cy="6877618"/>
          </a:xfrm>
          <a:prstGeom prst="rect">
            <a:avLst/>
          </a:prstGeom>
          <a:noFill/>
          <a:ln w="9525">
            <a:noFill/>
            <a:miter lim="800000"/>
            <a:headEnd/>
            <a:tailEnd/>
          </a:ln>
        </p:spPr>
      </p:pic>
      <p:sp>
        <p:nvSpPr>
          <p:cNvPr id="3" name="Прямоугольник 2"/>
          <p:cNvSpPr/>
          <p:nvPr/>
        </p:nvSpPr>
        <p:spPr>
          <a:xfrm>
            <a:off x="1714480" y="1000109"/>
            <a:ext cx="7143800" cy="5601533"/>
          </a:xfrm>
          <a:prstGeom prst="rect">
            <a:avLst/>
          </a:prstGeom>
        </p:spPr>
        <p:txBody>
          <a:bodyPr wrap="square">
            <a:spAutoFit/>
          </a:bodyPr>
          <a:lstStyle/>
          <a:p>
            <a:pPr marL="137160" algn="ctr"/>
            <a:r>
              <a:rPr lang="ru-RU" sz="2000" dirty="0" smtClean="0">
                <a:latin typeface="Franklin Gothic Demi Cond" pitchFamily="34" charset="0"/>
              </a:rPr>
              <a:t>   </a:t>
            </a:r>
          </a:p>
          <a:p>
            <a:pPr marL="137160" algn="ctr"/>
            <a:r>
              <a:rPr lang="ru-RU" sz="2000" dirty="0" smtClean="0">
                <a:latin typeface="Franklin Gothic Demi Cond" pitchFamily="34" charset="0"/>
              </a:rPr>
              <a:t>В </a:t>
            </a:r>
            <a:r>
              <a:rPr lang="ru-RU" sz="2000" dirty="0">
                <a:latin typeface="Franklin Gothic Demi Cond" pitchFamily="34" charset="0"/>
              </a:rPr>
              <a:t>настоящее время государство поставило перед образовательными учреждениями достаточно ясную и важную задачу: подготовить как можно более активное и любознательное молодое поколение. </a:t>
            </a:r>
            <a:endParaRPr lang="ru-RU" sz="2000" dirty="0" smtClean="0">
              <a:latin typeface="Franklin Gothic Demi Cond" pitchFamily="34" charset="0"/>
            </a:endParaRPr>
          </a:p>
          <a:p>
            <a:pPr marL="137160" algn="ctr"/>
            <a:r>
              <a:rPr lang="ru-RU" sz="2000" dirty="0" smtClean="0">
                <a:latin typeface="Franklin Gothic Demi Cond" pitchFamily="34" charset="0"/>
              </a:rPr>
              <a:t>  Становится </a:t>
            </a:r>
            <a:r>
              <a:rPr lang="ru-RU" sz="2000" dirty="0">
                <a:latin typeface="Franklin Gothic Demi Cond" pitchFamily="34" charset="0"/>
              </a:rPr>
              <a:t>актуальным вопрос создания системы работы по внедрению в образовательный процесс ДОУ метода проектов</a:t>
            </a:r>
            <a:r>
              <a:rPr lang="ru-RU" sz="2000" dirty="0" smtClean="0">
                <a:latin typeface="Franklin Gothic Demi Cond" pitchFamily="34" charset="0"/>
              </a:rPr>
              <a:t>.</a:t>
            </a:r>
            <a:r>
              <a:rPr lang="ru-RU" sz="2000" dirty="0">
                <a:latin typeface="Franklin Gothic Demi Cond" pitchFamily="34" charset="0"/>
              </a:rPr>
              <a:t> </a:t>
            </a:r>
            <a:endParaRPr lang="ru-RU" sz="2000" dirty="0" smtClean="0">
              <a:latin typeface="Franklin Gothic Demi Cond" pitchFamily="34" charset="0"/>
            </a:endParaRPr>
          </a:p>
          <a:p>
            <a:pPr marL="137160" algn="ctr"/>
            <a:r>
              <a:rPr lang="ru-RU" sz="2000" dirty="0" smtClean="0">
                <a:latin typeface="Franklin Gothic Demi Cond" pitchFamily="34" charset="0"/>
              </a:rPr>
              <a:t>   Большинство </a:t>
            </a:r>
            <a:r>
              <a:rPr lang="ru-RU" sz="2000" dirty="0">
                <a:latin typeface="Franklin Gothic Demi Cond" pitchFamily="34" charset="0"/>
              </a:rPr>
              <a:t>педагогов осознают необходимость развития каждого ребенка как самоценной личности. Однако специалисты затрудняются в определении факторов, влияющих на успешность продвижения ребенка в образовательном процессе. Уникальным средством обеспечения сотрудничества, сотворчества детей и взрослых, способом реализации личностно-ориентированного подхода к образованию является технология проектирования.</a:t>
            </a:r>
          </a:p>
          <a:p>
            <a:pPr marL="137160"/>
            <a:endParaRPr lang="ru-RU" dirty="0"/>
          </a:p>
        </p:txBody>
      </p:sp>
      <p:sp>
        <p:nvSpPr>
          <p:cNvPr id="8" name="Прямоугольник 7"/>
          <p:cNvSpPr/>
          <p:nvPr/>
        </p:nvSpPr>
        <p:spPr>
          <a:xfrm>
            <a:off x="2987824" y="0"/>
            <a:ext cx="5400600" cy="923330"/>
          </a:xfrm>
          <a:prstGeom prst="rect">
            <a:avLst/>
          </a:prstGeom>
          <a:noFill/>
        </p:spPr>
        <p:txBody>
          <a:bodyPr wrap="square" lIns="91440" tIns="45720" rIns="91440" bIns="45720">
            <a:spAutoFit/>
          </a:bodyPr>
          <a:lstStyle/>
          <a:p>
            <a:pPr algn="ctr"/>
            <a:r>
              <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alibri" pitchFamily="34" charset="0"/>
              </a:rPr>
              <a:t>Актуальность</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ustDataLst>
      <p:tags r:id="rId1"/>
    </p:custDataLst>
  </p:cSld>
  <p:clrMapOvr>
    <a:masterClrMapping/>
  </p:clrMapOvr>
  <p:transition spd="slow" advTm="11319">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Скругленный прямоугольник 13"/>
          <p:cNvSpPr/>
          <p:nvPr/>
        </p:nvSpPr>
        <p:spPr>
          <a:xfrm>
            <a:off x="2771800" y="2564904"/>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457" name="Rectangle 5"/>
          <p:cNvSpPr>
            <a:spLocks noGrp="1"/>
          </p:cNvSpPr>
          <p:nvPr>
            <p:ph type="ctrTitle" idx="4294967295"/>
          </p:nvPr>
        </p:nvSpPr>
        <p:spPr>
          <a:xfrm>
            <a:off x="685800" y="2130425"/>
            <a:ext cx="7772400" cy="1470025"/>
          </a:xfrm>
        </p:spPr>
        <p:txBody>
          <a:bodyPr/>
          <a:lstStyle/>
          <a:p>
            <a:pPr eaLnBrk="1" hangingPunct="1"/>
            <a:endParaRPr lang="ru-RU" dirty="0" smtClean="0"/>
          </a:p>
        </p:txBody>
      </p:sp>
      <p:sp>
        <p:nvSpPr>
          <p:cNvPr id="19458" name="Rectangle 6"/>
          <p:cNvSpPr>
            <a:spLocks noGrp="1"/>
          </p:cNvSpPr>
          <p:nvPr>
            <p:ph type="subTitle" idx="4294967295"/>
          </p:nvPr>
        </p:nvSpPr>
        <p:spPr>
          <a:xfrm>
            <a:off x="1371600" y="3886200"/>
            <a:ext cx="6400800" cy="1752600"/>
          </a:xfrm>
        </p:spPr>
        <p:txBody>
          <a:bodyPr/>
          <a:lstStyle/>
          <a:p>
            <a:pPr marL="0" indent="0" algn="ctr" eaLnBrk="1" hangingPunct="1">
              <a:buFont typeface="Arial" charset="0"/>
              <a:buNone/>
            </a:pPr>
            <a:endParaRPr lang="ru-RU" dirty="0" smtClean="0"/>
          </a:p>
        </p:txBody>
      </p:sp>
      <p:pic>
        <p:nvPicPr>
          <p:cNvPr id="19459" name="Picture 7" descr="шаблон 2 б"/>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19461" name="Прямоугольник 7"/>
          <p:cNvSpPr>
            <a:spLocks noChangeArrowheads="1"/>
          </p:cNvSpPr>
          <p:nvPr/>
        </p:nvSpPr>
        <p:spPr bwMode="auto">
          <a:xfrm>
            <a:off x="2484438" y="5013325"/>
            <a:ext cx="6408737" cy="461665"/>
          </a:xfrm>
          <a:prstGeom prst="rect">
            <a:avLst/>
          </a:prstGeom>
          <a:noFill/>
          <a:ln w="9525">
            <a:noFill/>
            <a:miter lim="800000"/>
            <a:headEnd/>
            <a:tailEnd/>
          </a:ln>
        </p:spPr>
        <p:txBody>
          <a:bodyPr>
            <a:spAutoFit/>
          </a:bodyPr>
          <a:lstStyle/>
          <a:p>
            <a:pPr algn="just"/>
            <a:endParaRPr lang="ru-RU" sz="2400" dirty="0">
              <a:latin typeface="Calibri" pitchFamily="34" charset="0"/>
            </a:endParaRPr>
          </a:p>
        </p:txBody>
      </p:sp>
      <p:sp>
        <p:nvSpPr>
          <p:cNvPr id="7" name="Прямоугольник 6"/>
          <p:cNvSpPr/>
          <p:nvPr/>
        </p:nvSpPr>
        <p:spPr>
          <a:xfrm>
            <a:off x="1115616" y="620688"/>
            <a:ext cx="8028384" cy="769441"/>
          </a:xfrm>
          <a:prstGeom prst="rect">
            <a:avLst/>
          </a:prstGeom>
        </p:spPr>
        <p:txBody>
          <a:bodyPr wrap="square">
            <a:spAutoFit/>
          </a:bodyPr>
          <a:lstStyle/>
          <a:p>
            <a:r>
              <a:rPr lang="ru-RU" sz="2000" b="1" dirty="0" smtClean="0">
                <a:latin typeface="Franklin Gothic Medium" pitchFamily="34" charset="0"/>
              </a:rPr>
              <a:t>                                в дошкольных учреждениях является                                      </a:t>
            </a:r>
          </a:p>
          <a:p>
            <a:r>
              <a:rPr lang="ru-RU" sz="2400" b="1" i="1" dirty="0">
                <a:solidFill>
                  <a:srgbClr val="FF0000"/>
                </a:solidFill>
                <a:latin typeface="Franklin Gothic Medium" pitchFamily="34" charset="0"/>
              </a:rPr>
              <a:t> </a:t>
            </a:r>
            <a:r>
              <a:rPr lang="ru-RU" sz="2400" b="1" i="1" dirty="0" smtClean="0">
                <a:solidFill>
                  <a:srgbClr val="FF0000"/>
                </a:solidFill>
                <a:latin typeface="Franklin Gothic Medium" pitchFamily="34" charset="0"/>
              </a:rPr>
              <a:t>          развитие свободной творческой личности ребенка</a:t>
            </a:r>
            <a:r>
              <a:rPr lang="ru-RU" sz="2400" b="1" i="1" dirty="0" smtClean="0">
                <a:solidFill>
                  <a:srgbClr val="FF0000"/>
                </a:solidFill>
              </a:rPr>
              <a:t>.</a:t>
            </a:r>
            <a:endParaRPr lang="ru-RU" sz="2400" dirty="0"/>
          </a:p>
        </p:txBody>
      </p:sp>
      <p:sp>
        <p:nvSpPr>
          <p:cNvPr id="13" name="Прямоугольник 12"/>
          <p:cNvSpPr/>
          <p:nvPr/>
        </p:nvSpPr>
        <p:spPr>
          <a:xfrm>
            <a:off x="1763688" y="188640"/>
            <a:ext cx="7380312" cy="461665"/>
          </a:xfrm>
          <a:prstGeom prst="rect">
            <a:avLst/>
          </a:prstGeom>
          <a:noFill/>
        </p:spPr>
        <p:txBody>
          <a:bodyPr wrap="square" lIns="91440" tIns="45720" rIns="91440" bIns="45720">
            <a:spAutoFit/>
          </a:bodyPr>
          <a:lstStyle/>
          <a:p>
            <a:pPr algn="ctr"/>
            <a:r>
              <a:rPr lang="ru-RU" sz="2400" b="1" u="sng"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       Основной   целью  проектного  метода- </a:t>
            </a:r>
            <a:endParaRPr lang="ru-RU"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Скругленный прямоугольник 14"/>
          <p:cNvSpPr/>
          <p:nvPr/>
        </p:nvSpPr>
        <p:spPr>
          <a:xfrm>
            <a:off x="2267744" y="1484784"/>
            <a:ext cx="2880320" cy="230425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00"/>
              </a:solidFill>
              <a:effectLst>
                <a:glow rad="228600">
                  <a:schemeClr val="accent3">
                    <a:satMod val="175000"/>
                    <a:alpha val="40000"/>
                  </a:schemeClr>
                </a:glow>
              </a:effectLst>
            </a:endParaRPr>
          </a:p>
        </p:txBody>
      </p:sp>
      <p:sp>
        <p:nvSpPr>
          <p:cNvPr id="8" name="Прямоугольник 7"/>
          <p:cNvSpPr/>
          <p:nvPr/>
        </p:nvSpPr>
        <p:spPr>
          <a:xfrm>
            <a:off x="2484438" y="1700808"/>
            <a:ext cx="2231578" cy="1323439"/>
          </a:xfrm>
          <a:prstGeom prst="rect">
            <a:avLst/>
          </a:prstGeom>
        </p:spPr>
        <p:txBody>
          <a:bodyPr wrap="square">
            <a:spAutoFit/>
          </a:bodyPr>
          <a:lstStyle/>
          <a:p>
            <a:pPr lvl="0" algn="ctr"/>
            <a:r>
              <a:rPr lang="ru-RU" sz="2000" b="1" dirty="0" smtClean="0">
                <a:latin typeface="Franklin Gothic Medium" pitchFamily="34" charset="0"/>
              </a:rPr>
              <a:t>Развитие творческого воображения и мышления</a:t>
            </a:r>
            <a:endParaRPr lang="ru-RU" sz="2000" dirty="0">
              <a:latin typeface="Franklin Gothic Medium" pitchFamily="34" charset="0"/>
            </a:endParaRPr>
          </a:p>
        </p:txBody>
      </p:sp>
      <p:sp>
        <p:nvSpPr>
          <p:cNvPr id="16" name="Скругленный прямоугольник 15"/>
          <p:cNvSpPr/>
          <p:nvPr/>
        </p:nvSpPr>
        <p:spPr>
          <a:xfrm>
            <a:off x="5292080" y="1484784"/>
            <a:ext cx="2808312" cy="22322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рямоугольник 8"/>
          <p:cNvSpPr/>
          <p:nvPr/>
        </p:nvSpPr>
        <p:spPr>
          <a:xfrm>
            <a:off x="5580112" y="1700808"/>
            <a:ext cx="2304256" cy="1323439"/>
          </a:xfrm>
          <a:prstGeom prst="rect">
            <a:avLst/>
          </a:prstGeom>
        </p:spPr>
        <p:txBody>
          <a:bodyPr wrap="square">
            <a:spAutoFit/>
          </a:bodyPr>
          <a:lstStyle/>
          <a:p>
            <a:pPr lvl="0" algn="ctr"/>
            <a:r>
              <a:rPr lang="ru-RU" sz="2000" b="1" dirty="0" smtClean="0">
                <a:latin typeface="Franklin Gothic Medium" pitchFamily="34" charset="0"/>
              </a:rPr>
              <a:t>Обеспечение психологического благополучия и здоровья детей</a:t>
            </a:r>
            <a:endParaRPr lang="ru-RU" sz="2000" dirty="0">
              <a:latin typeface="Franklin Gothic Medium" pitchFamily="34" charset="0"/>
            </a:endParaRPr>
          </a:p>
        </p:txBody>
      </p:sp>
      <p:sp>
        <p:nvSpPr>
          <p:cNvPr id="17" name="Скругленный прямоугольник 16"/>
          <p:cNvSpPr/>
          <p:nvPr/>
        </p:nvSpPr>
        <p:spPr>
          <a:xfrm>
            <a:off x="2267744" y="3933056"/>
            <a:ext cx="2952328" cy="230425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a:off x="2771800" y="4365104"/>
            <a:ext cx="2304256" cy="101566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2000" b="1" dirty="0" smtClean="0">
                <a:latin typeface="Franklin Gothic Medium" pitchFamily="34" charset="0"/>
              </a:rPr>
              <a:t>Развитие коммуникативных навыков</a:t>
            </a:r>
          </a:p>
        </p:txBody>
      </p:sp>
      <p:sp>
        <p:nvSpPr>
          <p:cNvPr id="18" name="Скругленный прямоугольник 17"/>
          <p:cNvSpPr/>
          <p:nvPr/>
        </p:nvSpPr>
        <p:spPr>
          <a:xfrm>
            <a:off x="5364088" y="3861048"/>
            <a:ext cx="2880320" cy="237626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10"/>
          <p:cNvSpPr/>
          <p:nvPr/>
        </p:nvSpPr>
        <p:spPr>
          <a:xfrm>
            <a:off x="5724128" y="4365104"/>
            <a:ext cx="2376264" cy="1015663"/>
          </a:xfrm>
          <a:prstGeom prst="rect">
            <a:avLst/>
          </a:prstGeom>
        </p:spPr>
        <p:txBody>
          <a:bodyPr wrap="square">
            <a:spAutoFit/>
          </a:bodyPr>
          <a:lstStyle/>
          <a:p>
            <a:pPr lvl="0" algn="ctr"/>
            <a:r>
              <a:rPr lang="ru-RU" sz="2000" b="1" dirty="0" smtClean="0">
                <a:latin typeface="Franklin Gothic Medium" pitchFamily="34" charset="0"/>
              </a:rPr>
              <a:t>развитие  познавательных способностей</a:t>
            </a:r>
            <a:endParaRPr lang="ru-RU" sz="2000" b="1" dirty="0">
              <a:latin typeface="Franklin Gothic Medium" pitchFamily="34" charset="0"/>
            </a:endParaRPr>
          </a:p>
        </p:txBody>
      </p:sp>
      <p:sp>
        <p:nvSpPr>
          <p:cNvPr id="19" name="7-конечная звезда 18"/>
          <p:cNvSpPr/>
          <p:nvPr/>
        </p:nvSpPr>
        <p:spPr>
          <a:xfrm>
            <a:off x="3851920" y="2708920"/>
            <a:ext cx="2880320" cy="1872208"/>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2" name="Прямоугольник 11"/>
          <p:cNvSpPr/>
          <p:nvPr/>
        </p:nvSpPr>
        <p:spPr>
          <a:xfrm>
            <a:off x="4211960" y="3068960"/>
            <a:ext cx="2088232" cy="954107"/>
          </a:xfrm>
          <a:prstGeom prst="rect">
            <a:avLst/>
          </a:prstGeom>
        </p:spPr>
        <p:txBody>
          <a:bodyPr wrap="square">
            <a:spAutoFit/>
          </a:bodyPr>
          <a:lstStyle/>
          <a:p>
            <a:pPr lvl="0" algn="ctr"/>
            <a:r>
              <a:rPr lang="ru-RU" sz="2800" b="1" i="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Задачи</a:t>
            </a:r>
          </a:p>
          <a:p>
            <a:pPr lvl="0" algn="ctr"/>
            <a:r>
              <a:rPr lang="ru-RU" sz="2800" b="1" i="1" spc="50" dirty="0" smtClean="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развития</a:t>
            </a:r>
            <a:endParaRPr lang="ru-RU" sz="2800" b="1" i="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4400" advTm="29969">
        <p14:honeycomb/>
      </p:transition>
    </mc:Choice>
    <mc:Fallback>
      <p:transition spd="slow" advTm="2996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by="(-#ppt_w*2)" calcmode="lin" valueType="num">
                                      <p:cBhvr rctx="PPT">
                                        <p:cTn id="7" dur="500" autoRev="1" fill="hold">
                                          <p:stCondLst>
                                            <p:cond delay="0"/>
                                          </p:stCondLst>
                                        </p:cTn>
                                        <p:tgtEl>
                                          <p:spTgt spid="13"/>
                                        </p:tgtEl>
                                        <p:attrNameLst>
                                          <p:attrName>ppt_w</p:attrName>
                                        </p:attrNameLst>
                                      </p:cBhvr>
                                    </p:anim>
                                    <p:anim by="(#ppt_w*0.50)" calcmode="lin" valueType="num">
                                      <p:cBhvr>
                                        <p:cTn id="8" dur="500" decel="50000" autoRev="1" fill="hold">
                                          <p:stCondLst>
                                            <p:cond delay="0"/>
                                          </p:stCondLst>
                                        </p:cTn>
                                        <p:tgtEl>
                                          <p:spTgt spid="13"/>
                                        </p:tgtEl>
                                        <p:attrNameLst>
                                          <p:attrName>ppt_x</p:attrName>
                                        </p:attrNameLst>
                                      </p:cBhvr>
                                    </p:anim>
                                    <p:anim from="(-#ppt_h/2)" to="(#ppt_y)" calcmode="lin" valueType="num">
                                      <p:cBhvr>
                                        <p:cTn id="9" dur="1000" fill="hold">
                                          <p:stCondLst>
                                            <p:cond delay="0"/>
                                          </p:stCondLst>
                                        </p:cTn>
                                        <p:tgtEl>
                                          <p:spTgt spid="13"/>
                                        </p:tgtEl>
                                        <p:attrNameLst>
                                          <p:attrName>ppt_y</p:attrName>
                                        </p:attrNameLst>
                                      </p:cBhvr>
                                    </p:anim>
                                    <p:animRot by="21600000">
                                      <p:cBhvr>
                                        <p:cTn id="10" dur="1000" fill="hold">
                                          <p:stCondLst>
                                            <p:cond delay="0"/>
                                          </p:stCondLst>
                                        </p:cTn>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nodeType="clickEffect">
                                  <p:stCondLst>
                                    <p:cond delay="0"/>
                                  </p:stCondLst>
                                  <p:iterate type="lt">
                                    <p:tmPct val="10000"/>
                                  </p:iterate>
                                  <p:childTnLst>
                                    <p:set>
                                      <p:cBhvr>
                                        <p:cTn id="18" dur="1" fill="hold">
                                          <p:stCondLst>
                                            <p:cond delay="0"/>
                                          </p:stCondLst>
                                        </p:cTn>
                                        <p:tgtEl>
                                          <p:spTgt spid="7">
                                            <p:txEl>
                                              <p:pRg st="1" end="1"/>
                                            </p:txEl>
                                          </p:spTgt>
                                        </p:tgtEl>
                                        <p:attrNameLst>
                                          <p:attrName>style.visibility</p:attrName>
                                        </p:attrNameLst>
                                      </p:cBhvr>
                                      <p:to>
                                        <p:strVal val="visible"/>
                                      </p:to>
                                    </p:set>
                                    <p:anim by="(-#ppt_w*2)" calcmode="lin" valueType="num">
                                      <p:cBhvr rctx="PPT">
                                        <p:cTn id="19" dur="500" autoRev="1" fill="hold">
                                          <p:stCondLst>
                                            <p:cond delay="0"/>
                                          </p:stCondLst>
                                        </p:cTn>
                                        <p:tgtEl>
                                          <p:spTgt spid="7">
                                            <p:txEl>
                                              <p:pRg st="1" end="1"/>
                                            </p:txEl>
                                          </p:spTgt>
                                        </p:tgtEl>
                                        <p:attrNameLst>
                                          <p:attrName>ppt_w</p:attrName>
                                        </p:attrNameLst>
                                      </p:cBhvr>
                                    </p:anim>
                                    <p:anim by="(#ppt_w*0.50)" calcmode="lin" valueType="num">
                                      <p:cBhvr>
                                        <p:cTn id="20" dur="500" decel="50000" autoRev="1" fill="hold">
                                          <p:stCondLst>
                                            <p:cond delay="0"/>
                                          </p:stCondLst>
                                        </p:cTn>
                                        <p:tgtEl>
                                          <p:spTgt spid="7">
                                            <p:txEl>
                                              <p:pRg st="1" end="1"/>
                                            </p:txEl>
                                          </p:spTgt>
                                        </p:tgtEl>
                                        <p:attrNameLst>
                                          <p:attrName>ppt_x</p:attrName>
                                        </p:attrNameLst>
                                      </p:cBhvr>
                                    </p:anim>
                                    <p:anim from="(-#ppt_h/2)" to="(#ppt_y)" calcmode="lin" valueType="num">
                                      <p:cBhvr>
                                        <p:cTn id="21" dur="1000" fill="hold">
                                          <p:stCondLst>
                                            <p:cond delay="0"/>
                                          </p:stCondLst>
                                        </p:cTn>
                                        <p:tgtEl>
                                          <p:spTgt spid="7">
                                            <p:txEl>
                                              <p:pRg st="1" end="1"/>
                                            </p:txEl>
                                          </p:spTgt>
                                        </p:tgtEl>
                                        <p:attrNameLst>
                                          <p:attrName>ppt_y</p:attrName>
                                        </p:attrNameLst>
                                      </p:cBhvr>
                                    </p:anim>
                                    <p:animRot by="21600000">
                                      <p:cBhvr>
                                        <p:cTn id="22" dur="1000" fill="hold">
                                          <p:stCondLst>
                                            <p:cond delay="0"/>
                                          </p:stCondLst>
                                        </p:cTn>
                                        <p:tgtEl>
                                          <p:spTgt spid="7">
                                            <p:txEl>
                                              <p:pRg st="1" end="1"/>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2000" fill="hold"/>
                                        <p:tgtEl>
                                          <p:spTgt spid="12"/>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1)">
                                      <p:cBhvr>
                                        <p:cTn id="31" dur="2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heel(1)">
                                      <p:cBhvr>
                                        <p:cTn id="36" dur="20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35" presetClass="entr" presetSubtype="0"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fade">
                                      <p:cBhvr>
                                        <p:cTn id="41" dur="2000"/>
                                        <p:tgtEl>
                                          <p:spTgt spid="9">
                                            <p:txEl>
                                              <p:pRg st="0" end="0"/>
                                            </p:txEl>
                                          </p:spTgt>
                                        </p:tgtEl>
                                      </p:cBhvr>
                                    </p:animEffect>
                                    <p:anim calcmode="lin" valueType="num">
                                      <p:cBhvr>
                                        <p:cTn id="42" dur="2000" fill="hold"/>
                                        <p:tgtEl>
                                          <p:spTgt spid="9">
                                            <p:txEl>
                                              <p:pRg st="0" end="0"/>
                                            </p:txEl>
                                          </p:spTgt>
                                        </p:tgtEl>
                                        <p:attrNameLst>
                                          <p:attrName>style.rotation</p:attrName>
                                        </p:attrNameLst>
                                      </p:cBhvr>
                                      <p:tavLst>
                                        <p:tav tm="0">
                                          <p:val>
                                            <p:fltVal val="720"/>
                                          </p:val>
                                        </p:tav>
                                        <p:tav tm="100000">
                                          <p:val>
                                            <p:fltVal val="0"/>
                                          </p:val>
                                        </p:tav>
                                      </p:tavLst>
                                    </p:anim>
                                    <p:anim calcmode="lin" valueType="num">
                                      <p:cBhvr>
                                        <p:cTn id="43" dur="2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44" dur="2000" fill="hold"/>
                                        <p:tgtEl>
                                          <p:spTgt spid="9">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heel(1)">
                                      <p:cBhvr>
                                        <p:cTn id="49" dur="20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0">
                                            <p:txEl>
                                              <p:pRg st="0" end="0"/>
                                            </p:txEl>
                                          </p:spTgt>
                                        </p:tgtEl>
                                        <p:attrNameLst>
                                          <p:attrName>style.visibility</p:attrName>
                                        </p:attrNameLst>
                                      </p:cBhvr>
                                      <p:to>
                                        <p:strVal val="visible"/>
                                      </p:to>
                                    </p:set>
                                    <p:animEffect transition="in" filter="wipe(down)">
                                      <p:cBhvr>
                                        <p:cTn id="54" dur="580">
                                          <p:stCondLst>
                                            <p:cond delay="0"/>
                                          </p:stCondLst>
                                        </p:cTn>
                                        <p:tgtEl>
                                          <p:spTgt spid="10">
                                            <p:txEl>
                                              <p:pRg st="0" end="0"/>
                                            </p:txEl>
                                          </p:spTgt>
                                        </p:tgtEl>
                                      </p:cBhvr>
                                    </p:animEffect>
                                    <p:anim calcmode="lin" valueType="num">
                                      <p:cBhvr>
                                        <p:cTn id="55"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60" dur="26">
                                          <p:stCondLst>
                                            <p:cond delay="650"/>
                                          </p:stCondLst>
                                        </p:cTn>
                                        <p:tgtEl>
                                          <p:spTgt spid="10">
                                            <p:txEl>
                                              <p:pRg st="0" end="0"/>
                                            </p:txEl>
                                          </p:spTgt>
                                        </p:tgtEl>
                                      </p:cBhvr>
                                      <p:to x="100000" y="60000"/>
                                    </p:animScale>
                                    <p:animScale>
                                      <p:cBhvr>
                                        <p:cTn id="61" dur="166" decel="50000">
                                          <p:stCondLst>
                                            <p:cond delay="676"/>
                                          </p:stCondLst>
                                        </p:cTn>
                                        <p:tgtEl>
                                          <p:spTgt spid="10">
                                            <p:txEl>
                                              <p:pRg st="0" end="0"/>
                                            </p:txEl>
                                          </p:spTgt>
                                        </p:tgtEl>
                                      </p:cBhvr>
                                      <p:to x="100000" y="100000"/>
                                    </p:animScale>
                                    <p:animScale>
                                      <p:cBhvr>
                                        <p:cTn id="62" dur="26">
                                          <p:stCondLst>
                                            <p:cond delay="1312"/>
                                          </p:stCondLst>
                                        </p:cTn>
                                        <p:tgtEl>
                                          <p:spTgt spid="10">
                                            <p:txEl>
                                              <p:pRg st="0" end="0"/>
                                            </p:txEl>
                                          </p:spTgt>
                                        </p:tgtEl>
                                      </p:cBhvr>
                                      <p:to x="100000" y="80000"/>
                                    </p:animScale>
                                    <p:animScale>
                                      <p:cBhvr>
                                        <p:cTn id="63" dur="166" decel="50000">
                                          <p:stCondLst>
                                            <p:cond delay="1338"/>
                                          </p:stCondLst>
                                        </p:cTn>
                                        <p:tgtEl>
                                          <p:spTgt spid="10">
                                            <p:txEl>
                                              <p:pRg st="0" end="0"/>
                                            </p:txEl>
                                          </p:spTgt>
                                        </p:tgtEl>
                                      </p:cBhvr>
                                      <p:to x="100000" y="100000"/>
                                    </p:animScale>
                                    <p:animScale>
                                      <p:cBhvr>
                                        <p:cTn id="64" dur="26">
                                          <p:stCondLst>
                                            <p:cond delay="1642"/>
                                          </p:stCondLst>
                                        </p:cTn>
                                        <p:tgtEl>
                                          <p:spTgt spid="10">
                                            <p:txEl>
                                              <p:pRg st="0" end="0"/>
                                            </p:txEl>
                                          </p:spTgt>
                                        </p:tgtEl>
                                      </p:cBhvr>
                                      <p:to x="100000" y="90000"/>
                                    </p:animScale>
                                    <p:animScale>
                                      <p:cBhvr>
                                        <p:cTn id="65" dur="166" decel="50000">
                                          <p:stCondLst>
                                            <p:cond delay="1668"/>
                                          </p:stCondLst>
                                        </p:cTn>
                                        <p:tgtEl>
                                          <p:spTgt spid="10">
                                            <p:txEl>
                                              <p:pRg st="0" end="0"/>
                                            </p:txEl>
                                          </p:spTgt>
                                        </p:tgtEl>
                                      </p:cBhvr>
                                      <p:to x="100000" y="100000"/>
                                    </p:animScale>
                                    <p:animScale>
                                      <p:cBhvr>
                                        <p:cTn id="66" dur="26">
                                          <p:stCondLst>
                                            <p:cond delay="1808"/>
                                          </p:stCondLst>
                                        </p:cTn>
                                        <p:tgtEl>
                                          <p:spTgt spid="10">
                                            <p:txEl>
                                              <p:pRg st="0" end="0"/>
                                            </p:txEl>
                                          </p:spTgt>
                                        </p:tgtEl>
                                      </p:cBhvr>
                                      <p:to x="100000" y="95000"/>
                                    </p:animScale>
                                    <p:animScale>
                                      <p:cBhvr>
                                        <p:cTn id="67" dur="166" decel="50000">
                                          <p:stCondLst>
                                            <p:cond delay="1834"/>
                                          </p:stCondLst>
                                        </p:cTn>
                                        <p:tgtEl>
                                          <p:spTgt spid="10">
                                            <p:txEl>
                                              <p:pRg st="0" end="0"/>
                                            </p:txEl>
                                          </p:spTgt>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heel(1)">
                                      <p:cBhvr>
                                        <p:cTn id="72" dur="20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11">
                                            <p:txEl>
                                              <p:pRg st="0" end="0"/>
                                            </p:txEl>
                                          </p:spTgt>
                                        </p:tgtEl>
                                        <p:attrNameLst>
                                          <p:attrName>style.visibility</p:attrName>
                                        </p:attrNameLst>
                                      </p:cBhvr>
                                      <p:to>
                                        <p:strVal val="visible"/>
                                      </p:to>
                                    </p:set>
                                    <p:anim calcmode="lin" valueType="num">
                                      <p:cBhvr>
                                        <p:cTn id="7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7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79" dur="500"/>
                                        <p:tgtEl>
                                          <p:spTgt spid="11">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wipe(down)">
                                      <p:cBhvr>
                                        <p:cTn id="84" dur="580">
                                          <p:stCondLst>
                                            <p:cond delay="0"/>
                                          </p:stCondLst>
                                        </p:cTn>
                                        <p:tgtEl>
                                          <p:spTgt spid="8"/>
                                        </p:tgtEl>
                                      </p:cBhvr>
                                    </p:animEffect>
                                    <p:anim calcmode="lin" valueType="num">
                                      <p:cBhvr>
                                        <p:cTn id="8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90" dur="26">
                                          <p:stCondLst>
                                            <p:cond delay="650"/>
                                          </p:stCondLst>
                                        </p:cTn>
                                        <p:tgtEl>
                                          <p:spTgt spid="8"/>
                                        </p:tgtEl>
                                      </p:cBhvr>
                                      <p:to x="100000" y="60000"/>
                                    </p:animScale>
                                    <p:animScale>
                                      <p:cBhvr>
                                        <p:cTn id="91" dur="166" decel="50000">
                                          <p:stCondLst>
                                            <p:cond delay="676"/>
                                          </p:stCondLst>
                                        </p:cTn>
                                        <p:tgtEl>
                                          <p:spTgt spid="8"/>
                                        </p:tgtEl>
                                      </p:cBhvr>
                                      <p:to x="100000" y="100000"/>
                                    </p:animScale>
                                    <p:animScale>
                                      <p:cBhvr>
                                        <p:cTn id="92" dur="26">
                                          <p:stCondLst>
                                            <p:cond delay="1312"/>
                                          </p:stCondLst>
                                        </p:cTn>
                                        <p:tgtEl>
                                          <p:spTgt spid="8"/>
                                        </p:tgtEl>
                                      </p:cBhvr>
                                      <p:to x="100000" y="80000"/>
                                    </p:animScale>
                                    <p:animScale>
                                      <p:cBhvr>
                                        <p:cTn id="93" dur="166" decel="50000">
                                          <p:stCondLst>
                                            <p:cond delay="1338"/>
                                          </p:stCondLst>
                                        </p:cTn>
                                        <p:tgtEl>
                                          <p:spTgt spid="8"/>
                                        </p:tgtEl>
                                      </p:cBhvr>
                                      <p:to x="100000" y="100000"/>
                                    </p:animScale>
                                    <p:animScale>
                                      <p:cBhvr>
                                        <p:cTn id="94" dur="26">
                                          <p:stCondLst>
                                            <p:cond delay="1642"/>
                                          </p:stCondLst>
                                        </p:cTn>
                                        <p:tgtEl>
                                          <p:spTgt spid="8"/>
                                        </p:tgtEl>
                                      </p:cBhvr>
                                      <p:to x="100000" y="90000"/>
                                    </p:animScale>
                                    <p:animScale>
                                      <p:cBhvr>
                                        <p:cTn id="95" dur="166" decel="50000">
                                          <p:stCondLst>
                                            <p:cond delay="1668"/>
                                          </p:stCondLst>
                                        </p:cTn>
                                        <p:tgtEl>
                                          <p:spTgt spid="8"/>
                                        </p:tgtEl>
                                      </p:cBhvr>
                                      <p:to x="100000" y="100000"/>
                                    </p:animScale>
                                    <p:animScale>
                                      <p:cBhvr>
                                        <p:cTn id="96" dur="26">
                                          <p:stCondLst>
                                            <p:cond delay="1808"/>
                                          </p:stCondLst>
                                        </p:cTn>
                                        <p:tgtEl>
                                          <p:spTgt spid="8"/>
                                        </p:tgtEl>
                                      </p:cBhvr>
                                      <p:to x="100000" y="95000"/>
                                    </p:animScale>
                                    <p:animScale>
                                      <p:cBhvr>
                                        <p:cTn id="9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8" grpId="0"/>
      <p:bldP spid="16" grpId="0" animBg="1"/>
      <p:bldP spid="17" grpId="0" animBg="1"/>
      <p:bldP spid="18"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p:txBody>
          <a:bodyPr/>
          <a:lstStyle/>
          <a:p>
            <a:pPr eaLnBrk="1" hangingPunct="1"/>
            <a:endParaRPr lang="ru-RU" dirty="0" smtClean="0"/>
          </a:p>
        </p:txBody>
      </p:sp>
      <p:sp>
        <p:nvSpPr>
          <p:cNvPr id="20482" name="Rectangle 3"/>
          <p:cNvSpPr>
            <a:spLocks noGrp="1"/>
          </p:cNvSpPr>
          <p:nvPr>
            <p:ph type="body" idx="4294967295"/>
          </p:nvPr>
        </p:nvSpPr>
        <p:spPr/>
        <p:txBody>
          <a:bodyPr/>
          <a:lstStyle/>
          <a:p>
            <a:pPr eaLnBrk="1" hangingPunct="1"/>
            <a:endParaRPr lang="ru-RU" dirty="0" smtClean="0"/>
          </a:p>
        </p:txBody>
      </p:sp>
      <p:pic>
        <p:nvPicPr>
          <p:cNvPr id="20483" name="Picture 4" descr="шаблон 2 в"/>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6" name="Прямоугольник 5"/>
          <p:cNvSpPr/>
          <p:nvPr/>
        </p:nvSpPr>
        <p:spPr>
          <a:xfrm>
            <a:off x="-252413" y="1989138"/>
            <a:ext cx="9720263" cy="461962"/>
          </a:xfrm>
          <a:prstGeom prst="rect">
            <a:avLst/>
          </a:prstGeom>
        </p:spPr>
        <p:txBody>
          <a:bodyPr>
            <a:spAutoFit/>
          </a:bodyPr>
          <a:lstStyle/>
          <a:p>
            <a:pPr algn="ctr" fontAlgn="auto">
              <a:spcBef>
                <a:spcPts val="0"/>
              </a:spcBef>
              <a:spcAft>
                <a:spcPts val="0"/>
              </a:spcAft>
              <a:defRPr/>
            </a:pP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p:txBody>
      </p:sp>
      <p:sp>
        <p:nvSpPr>
          <p:cNvPr id="20485" name="Прямоугольник 6"/>
          <p:cNvSpPr>
            <a:spLocks noChangeArrowheads="1"/>
          </p:cNvSpPr>
          <p:nvPr/>
        </p:nvSpPr>
        <p:spPr bwMode="auto">
          <a:xfrm>
            <a:off x="-252413" y="5445125"/>
            <a:ext cx="2663826" cy="369888"/>
          </a:xfrm>
          <a:prstGeom prst="rect">
            <a:avLst/>
          </a:prstGeom>
          <a:noFill/>
          <a:ln w="9525">
            <a:noFill/>
            <a:miter lim="800000"/>
            <a:headEnd/>
            <a:tailEnd/>
          </a:ln>
        </p:spPr>
        <p:txBody>
          <a:bodyPr>
            <a:spAutoFit/>
          </a:bodyPr>
          <a:lstStyle/>
          <a:p>
            <a:pPr algn="just"/>
            <a:endParaRPr lang="ru-RU" b="1" dirty="0">
              <a:solidFill>
                <a:srgbClr val="FFC000"/>
              </a:solidFill>
              <a:latin typeface="Comic Sans MS" pitchFamily="66" charset="0"/>
            </a:endParaRPr>
          </a:p>
        </p:txBody>
      </p:sp>
      <p:sp>
        <p:nvSpPr>
          <p:cNvPr id="20486" name="Прямоугольник 7"/>
          <p:cNvSpPr>
            <a:spLocks noChangeArrowheads="1"/>
          </p:cNvSpPr>
          <p:nvPr/>
        </p:nvSpPr>
        <p:spPr bwMode="auto">
          <a:xfrm>
            <a:off x="5940425" y="2781300"/>
            <a:ext cx="3527425" cy="522288"/>
          </a:xfrm>
          <a:prstGeom prst="rect">
            <a:avLst/>
          </a:prstGeom>
          <a:noFill/>
          <a:ln w="9525">
            <a:noFill/>
            <a:miter lim="800000"/>
            <a:headEnd/>
            <a:tailEnd/>
          </a:ln>
        </p:spPr>
        <p:txBody>
          <a:bodyPr>
            <a:spAutoFit/>
          </a:bodyPr>
          <a:lstStyle/>
          <a:p>
            <a:endParaRPr lang="ru-RU" sz="2800" dirty="0">
              <a:solidFill>
                <a:srgbClr val="FFFF00"/>
              </a:solidFill>
              <a:latin typeface="Calibri" pitchFamily="34" charset="0"/>
            </a:endParaRPr>
          </a:p>
        </p:txBody>
      </p:sp>
      <p:sp>
        <p:nvSpPr>
          <p:cNvPr id="2" name="Прямоугольник 1"/>
          <p:cNvSpPr/>
          <p:nvPr/>
        </p:nvSpPr>
        <p:spPr>
          <a:xfrm>
            <a:off x="6492312" y="6469936"/>
            <a:ext cx="235962" cy="369332"/>
          </a:xfrm>
          <a:prstGeom prst="rect">
            <a:avLst/>
          </a:prstGeom>
        </p:spPr>
        <p:txBody>
          <a:bodyPr wrap="non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sp>
        <p:nvSpPr>
          <p:cNvPr id="9" name="Прямоугольник 8"/>
          <p:cNvSpPr/>
          <p:nvPr/>
        </p:nvSpPr>
        <p:spPr>
          <a:xfrm>
            <a:off x="251520" y="1772816"/>
            <a:ext cx="8568952" cy="1384995"/>
          </a:xfrm>
          <a:prstGeom prst="rect">
            <a:avLst/>
          </a:prstGeom>
        </p:spPr>
        <p:txBody>
          <a:bodyPr wrap="square">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ru-RU" sz="2800" b="1" dirty="0" smtClean="0">
                <a:ln/>
                <a:solidFill>
                  <a:srgbClr val="7030A0"/>
                </a:solidFill>
                <a:latin typeface="Monotype Corsiva" pitchFamily="66" charset="0"/>
              </a:rPr>
              <a:t>Задачи исследовательской деятельности специфичны для каждого возраста.</a:t>
            </a:r>
          </a:p>
          <a:p>
            <a:pPr algn="ctr"/>
            <a:endParaRPr lang="ru-RU" sz="2800" b="1" dirty="0">
              <a:ln/>
              <a:solidFill>
                <a:schemeClr val="accent5">
                  <a:tint val="50000"/>
                  <a:satMod val="180000"/>
                </a:schemeClr>
              </a:solidFill>
              <a:latin typeface="Monotype Corsiva" pitchFamily="66" charset="0"/>
            </a:endParaRPr>
          </a:p>
        </p:txBody>
      </p:sp>
      <p:sp>
        <p:nvSpPr>
          <p:cNvPr id="10" name="Прямоугольник 9"/>
          <p:cNvSpPr/>
          <p:nvPr/>
        </p:nvSpPr>
        <p:spPr>
          <a:xfrm>
            <a:off x="578848" y="2726922"/>
            <a:ext cx="8460432" cy="400110"/>
          </a:xfrm>
          <a:prstGeom prst="rect">
            <a:avLst/>
          </a:prstGeom>
        </p:spPr>
        <p:txBody>
          <a:bodyPr wrap="square">
            <a:spAutoFit/>
          </a:bodyPr>
          <a:lstStyle/>
          <a:p>
            <a:r>
              <a:rPr lang="ru-RU" sz="2000" b="1" dirty="0" smtClean="0">
                <a:solidFill>
                  <a:srgbClr val="C00000"/>
                </a:solidFill>
                <a:latin typeface="Franklin Gothic Medium" pitchFamily="34" charset="0"/>
              </a:rPr>
              <a:t>                     В </a:t>
            </a:r>
            <a:r>
              <a:rPr lang="ru-RU" sz="2000" b="1" u="sng" dirty="0" smtClean="0">
                <a:solidFill>
                  <a:srgbClr val="C00000"/>
                </a:solidFill>
                <a:latin typeface="Franklin Gothic Medium" pitchFamily="34" charset="0"/>
              </a:rPr>
              <a:t>младшем дошкольном возрасте </a:t>
            </a:r>
            <a:r>
              <a:rPr lang="ru-RU" sz="2000" b="1" dirty="0" smtClean="0">
                <a:solidFill>
                  <a:srgbClr val="C00000"/>
                </a:solidFill>
                <a:latin typeface="Franklin Gothic Medium" pitchFamily="34" charset="0"/>
              </a:rPr>
              <a:t>это</a:t>
            </a:r>
            <a:r>
              <a:rPr lang="ru-RU" b="1" i="1" dirty="0" smtClean="0">
                <a:solidFill>
                  <a:srgbClr val="C00000"/>
                </a:solidFill>
              </a:rPr>
              <a:t>:</a:t>
            </a:r>
            <a:endParaRPr lang="ru-RU" b="1" i="1" dirty="0">
              <a:solidFill>
                <a:srgbClr val="C00000"/>
              </a:solidFill>
            </a:endParaRPr>
          </a:p>
        </p:txBody>
      </p:sp>
      <p:sp>
        <p:nvSpPr>
          <p:cNvPr id="12" name="Горизонтальный свиток 11"/>
          <p:cNvSpPr/>
          <p:nvPr/>
        </p:nvSpPr>
        <p:spPr>
          <a:xfrm>
            <a:off x="611560" y="2726922"/>
            <a:ext cx="7416824" cy="4131077"/>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10"/>
          <p:cNvSpPr/>
          <p:nvPr/>
        </p:nvSpPr>
        <p:spPr>
          <a:xfrm>
            <a:off x="1187624" y="3284984"/>
            <a:ext cx="6912768" cy="3046988"/>
          </a:xfrm>
          <a:prstGeom prst="rect">
            <a:avLst/>
          </a:prstGeom>
        </p:spPr>
        <p:txBody>
          <a:bodyPr wrap="square">
            <a:spAutoFit/>
          </a:bodyPr>
          <a:lstStyle/>
          <a:p>
            <a:pPr algn="ctr">
              <a:buFont typeface="Wingdings" pitchFamily="2" charset="2"/>
              <a:buChar char="Ø"/>
            </a:pPr>
            <a:r>
              <a:rPr lang="ru-RU" sz="2400" b="1" dirty="0" smtClean="0">
                <a:latin typeface="Franklin Gothic Medium" pitchFamily="34" charset="0"/>
              </a:rPr>
              <a:t>вхождение детей в проблемную игровую ситуацию (ведущая роль педагога);</a:t>
            </a:r>
          </a:p>
          <a:p>
            <a:pPr algn="ctr"/>
            <a:r>
              <a:rPr lang="ru-RU" sz="2400" b="1" dirty="0" smtClean="0">
                <a:latin typeface="Franklin Gothic Medium" pitchFamily="34" charset="0"/>
              </a:rPr>
              <a:t>активизация желания искать пути разрешения проблемной ситуации (вместе с педагогом)</a:t>
            </a:r>
          </a:p>
          <a:p>
            <a:pPr algn="ctr">
              <a:buFont typeface="Wingdings" pitchFamily="2" charset="2"/>
              <a:buChar char="Ø"/>
            </a:pPr>
            <a:endParaRPr lang="ru-RU" sz="2400" b="1" dirty="0" smtClean="0">
              <a:latin typeface="Franklin Gothic Medium" pitchFamily="34" charset="0"/>
            </a:endParaRPr>
          </a:p>
          <a:p>
            <a:pPr algn="ctr">
              <a:buFont typeface="Wingdings" pitchFamily="2" charset="2"/>
              <a:buChar char="Ø"/>
            </a:pPr>
            <a:r>
              <a:rPr lang="ru-RU" sz="2400" b="1" dirty="0" smtClean="0">
                <a:latin typeface="Franklin Gothic Medium" pitchFamily="34" charset="0"/>
              </a:rPr>
              <a:t>формирование начальных предпосылок исследовательской деятельности (практические опыты).</a:t>
            </a:r>
            <a:endParaRPr lang="ru-RU" sz="2400" b="1" dirty="0">
              <a:latin typeface="Franklin Gothic Medium" pitchFamily="34" charset="0"/>
            </a:endParaRPr>
          </a:p>
        </p:txBody>
      </p:sp>
    </p:spTree>
    <p:custDataLst>
      <p:tags r:id="rId1"/>
    </p:custDataLst>
  </p:cSld>
  <p:clrMapOvr>
    <a:masterClrMapping/>
  </p:clrMapOvr>
  <p:transition spd="slow" advTm="9253">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to="" calcmode="lin" valueType="num">
                                      <p:cBhvr>
                                        <p:cTn id="12" dur="1" fill="hold"/>
                                        <p:tgtEl>
                                          <p:spTgt spid="1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1"/>
                                        </p:tgtEl>
                                        <p:attrNameLst>
                                          <p:attrName>style.visibility</p:attrName>
                                        </p:attrNameLst>
                                      </p:cBhvr>
                                      <p:to>
                                        <p:strVal val="visible"/>
                                      </p:to>
                                    </p:set>
                                    <p:anim calcmode="discrete" valueType="clr">
                                      <p:cBhvr override="childStyle">
                                        <p:cTn id="1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
                                        </p:tgtEl>
                                        <p:attrNameLst>
                                          <p:attrName>fillcolor</p:attrName>
                                        </p:attrNameLst>
                                      </p:cBhvr>
                                      <p:tavLst>
                                        <p:tav tm="0">
                                          <p:val>
                                            <p:clrVal>
                                              <a:schemeClr val="accent2"/>
                                            </p:clrVal>
                                          </p:val>
                                        </p:tav>
                                        <p:tav tm="50000">
                                          <p:val>
                                            <p:clrVal>
                                              <a:schemeClr val="hlink"/>
                                            </p:clrVal>
                                          </p:val>
                                        </p:tav>
                                      </p:tavLst>
                                    </p:anim>
                                    <p:set>
                                      <p:cBhvr>
                                        <p:cTn id="19"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p:cNvSpPr>
          <p:nvPr>
            <p:ph type="ctrTitle" idx="4294967295"/>
          </p:nvPr>
        </p:nvSpPr>
        <p:spPr>
          <a:xfrm>
            <a:off x="685800" y="2130425"/>
            <a:ext cx="7772400" cy="1470025"/>
          </a:xfrm>
        </p:spPr>
        <p:txBody>
          <a:bodyPr/>
          <a:lstStyle/>
          <a:p>
            <a:pPr eaLnBrk="1" hangingPunct="1"/>
            <a:endParaRPr lang="ru-RU" dirty="0" smtClean="0"/>
          </a:p>
        </p:txBody>
      </p:sp>
      <p:sp>
        <p:nvSpPr>
          <p:cNvPr id="22530" name="Rectangle 6"/>
          <p:cNvSpPr>
            <a:spLocks noGrp="1"/>
          </p:cNvSpPr>
          <p:nvPr>
            <p:ph type="subTitle" idx="4294967295"/>
          </p:nvPr>
        </p:nvSpPr>
        <p:spPr>
          <a:xfrm>
            <a:off x="1371600" y="3886200"/>
            <a:ext cx="6400800" cy="1752600"/>
          </a:xfrm>
        </p:spPr>
        <p:txBody>
          <a:bodyPr/>
          <a:lstStyle/>
          <a:p>
            <a:pPr marL="0" indent="0" algn="ctr" eaLnBrk="1" hangingPunct="1">
              <a:buFont typeface="Arial" charset="0"/>
              <a:buNone/>
            </a:pPr>
            <a:endParaRPr lang="ru-RU" dirty="0" smtClean="0"/>
          </a:p>
        </p:txBody>
      </p:sp>
      <p:pic>
        <p:nvPicPr>
          <p:cNvPr id="22531" name="Picture 7" descr="шаблон 2 б"/>
          <p:cNvPicPr>
            <a:picLocks noChangeAspect="1" noChangeArrowheads="1"/>
          </p:cNvPicPr>
          <p:nvPr/>
        </p:nvPicPr>
        <p:blipFill>
          <a:blip r:embed="rId3" cstate="screen"/>
          <a:srcRect/>
          <a:stretch>
            <a:fillRect/>
          </a:stretch>
        </p:blipFill>
        <p:spPr bwMode="auto">
          <a:xfrm>
            <a:off x="0" y="7170"/>
            <a:ext cx="9134440" cy="6850830"/>
          </a:xfrm>
          <a:prstGeom prst="rect">
            <a:avLst/>
          </a:prstGeom>
          <a:noFill/>
          <a:ln w="9525">
            <a:noFill/>
            <a:miter lim="800000"/>
            <a:headEnd/>
            <a:tailEnd/>
          </a:ln>
        </p:spPr>
      </p:pic>
      <p:sp>
        <p:nvSpPr>
          <p:cNvPr id="2" name="Прямоугольник 1"/>
          <p:cNvSpPr/>
          <p:nvPr/>
        </p:nvSpPr>
        <p:spPr>
          <a:xfrm>
            <a:off x="6477108" y="6488668"/>
            <a:ext cx="2651688" cy="369332"/>
          </a:xfrm>
          <a:prstGeom prst="rect">
            <a:avLst/>
          </a:prstGeom>
        </p:spPr>
        <p:txBody>
          <a:bodyPr wrap="none">
            <a:spAutoFit/>
          </a:bodyPr>
          <a:lstStyle/>
          <a:p>
            <a:pPr algn="ct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Куралева  Алёна  Юрьевна   </a:t>
            </a:r>
          </a:p>
        </p:txBody>
      </p:sp>
      <p:sp>
        <p:nvSpPr>
          <p:cNvPr id="6" name="Прямоугольник 5"/>
          <p:cNvSpPr/>
          <p:nvPr/>
        </p:nvSpPr>
        <p:spPr>
          <a:xfrm>
            <a:off x="2286000" y="188641"/>
            <a:ext cx="6606480" cy="400110"/>
          </a:xfrm>
          <a:prstGeom prst="rect">
            <a:avLst/>
          </a:prstGeom>
        </p:spPr>
        <p:txBody>
          <a:bodyPr wrap="square">
            <a:spAutoFit/>
          </a:bodyPr>
          <a:lstStyle/>
          <a:p>
            <a:r>
              <a:rPr lang="ru-RU" sz="2000" b="1" dirty="0" smtClean="0">
                <a:solidFill>
                  <a:srgbClr val="C00000"/>
                </a:solidFill>
                <a:latin typeface="Franklin Gothic Medium" pitchFamily="34" charset="0"/>
              </a:rPr>
              <a:t>В </a:t>
            </a:r>
            <a:r>
              <a:rPr lang="ru-RU" sz="2000" b="1" u="sng" dirty="0" smtClean="0">
                <a:solidFill>
                  <a:srgbClr val="C00000"/>
                </a:solidFill>
                <a:latin typeface="Franklin Gothic Medium" pitchFamily="34" charset="0"/>
              </a:rPr>
              <a:t>старшем дошкольном возрасте </a:t>
            </a:r>
            <a:r>
              <a:rPr lang="ru-RU" sz="2000" b="1" dirty="0" smtClean="0">
                <a:solidFill>
                  <a:srgbClr val="C00000"/>
                </a:solidFill>
                <a:latin typeface="Franklin Gothic Medium" pitchFamily="34" charset="0"/>
              </a:rPr>
              <a:t>это:</a:t>
            </a:r>
            <a:endParaRPr lang="ru-RU" sz="2000" dirty="0">
              <a:latin typeface="Franklin Gothic Medium" pitchFamily="34" charset="0"/>
            </a:endParaRPr>
          </a:p>
        </p:txBody>
      </p:sp>
      <p:sp>
        <p:nvSpPr>
          <p:cNvPr id="11" name="Горизонтальный свиток 10"/>
          <p:cNvSpPr/>
          <p:nvPr/>
        </p:nvSpPr>
        <p:spPr>
          <a:xfrm>
            <a:off x="2195736" y="188640"/>
            <a:ext cx="6408712" cy="6480720"/>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00"/>
              </a:solidFill>
            </a:endParaRPr>
          </a:p>
        </p:txBody>
      </p:sp>
      <p:sp>
        <p:nvSpPr>
          <p:cNvPr id="7" name="Прямоугольник 6"/>
          <p:cNvSpPr/>
          <p:nvPr/>
        </p:nvSpPr>
        <p:spPr>
          <a:xfrm>
            <a:off x="3059832" y="1196752"/>
            <a:ext cx="5472608" cy="3539430"/>
          </a:xfrm>
          <a:prstGeom prst="rect">
            <a:avLst/>
          </a:prstGeom>
        </p:spPr>
        <p:txBody>
          <a:bodyPr wrap="square">
            <a:spAutoFit/>
          </a:bodyPr>
          <a:lstStyle/>
          <a:p>
            <a:pPr algn="just">
              <a:buFont typeface="Wingdings" pitchFamily="2" charset="2"/>
              <a:buChar char="Ø"/>
            </a:pPr>
            <a:r>
              <a:rPr lang="ru-RU" sz="1600" b="1" i="1" dirty="0" smtClean="0">
                <a:latin typeface="Franklin Gothic Book" pitchFamily="34" charset="0"/>
              </a:rPr>
              <a:t>формирование предпосылок поисковой деятельности, интеллектуальной инициативы;</a:t>
            </a:r>
          </a:p>
          <a:p>
            <a:pPr algn="just">
              <a:buFont typeface="Wingdings" pitchFamily="2" charset="2"/>
              <a:buChar char="Ø"/>
            </a:pPr>
            <a:r>
              <a:rPr lang="ru-RU" sz="1600" b="1" i="1" dirty="0" smtClean="0">
                <a:latin typeface="Franklin Gothic Book" pitchFamily="34" charset="0"/>
              </a:rPr>
              <a:t>развитие умения определять возможные методы решения проблемы с помощью взрослого, а затем и самостоятельно;</a:t>
            </a:r>
          </a:p>
          <a:p>
            <a:pPr algn="just">
              <a:buFont typeface="Wingdings" pitchFamily="2" charset="2"/>
              <a:buChar char="Ø"/>
            </a:pPr>
            <a:r>
              <a:rPr lang="ru-RU" sz="1600" b="1" i="1" dirty="0" smtClean="0">
                <a:latin typeface="Franklin Gothic Book" pitchFamily="34" charset="0"/>
              </a:rPr>
              <a:t>формирование умения применять данные методы, способствующие решению поставленной задачи, с использованием различных вариантов;</a:t>
            </a:r>
          </a:p>
          <a:p>
            <a:pPr algn="just">
              <a:buFont typeface="Wingdings" pitchFamily="2" charset="2"/>
              <a:buChar char="Ø"/>
            </a:pPr>
            <a:r>
              <a:rPr lang="ru-RU" sz="1600" b="1" i="1" dirty="0" smtClean="0">
                <a:latin typeface="Franklin Gothic Book" pitchFamily="34" charset="0"/>
              </a:rPr>
              <a:t>самостоятельное приобретение недостающих знаний из разных источников</a:t>
            </a:r>
          </a:p>
          <a:p>
            <a:pPr algn="just">
              <a:buFont typeface="Wingdings" pitchFamily="2" charset="2"/>
              <a:buChar char="Ø"/>
            </a:pPr>
            <a:r>
              <a:rPr lang="ru-RU" sz="1600" b="1" i="1" dirty="0" smtClean="0">
                <a:latin typeface="Franklin Gothic Book" pitchFamily="34" charset="0"/>
              </a:rPr>
              <a:t>развитие умений пользоваться этими знаниями для решения новых познавательных и практических задач</a:t>
            </a:r>
            <a:endParaRPr lang="ru-RU" sz="1600" b="1" i="1" dirty="0">
              <a:latin typeface="Franklin Gothic Book" pitchFamily="34" charset="0"/>
            </a:endParaRPr>
          </a:p>
        </p:txBody>
      </p:sp>
      <p:sp>
        <p:nvSpPr>
          <p:cNvPr id="8" name="Прямоугольник 7"/>
          <p:cNvSpPr/>
          <p:nvPr/>
        </p:nvSpPr>
        <p:spPr>
          <a:xfrm>
            <a:off x="3059832" y="4221088"/>
            <a:ext cx="5472608" cy="1077218"/>
          </a:xfrm>
          <a:prstGeom prst="rect">
            <a:avLst/>
          </a:prstGeom>
        </p:spPr>
        <p:txBody>
          <a:bodyPr wrap="square">
            <a:spAutoFit/>
          </a:bodyPr>
          <a:lstStyle/>
          <a:p>
            <a:pPr algn="just">
              <a:buFont typeface="Wingdings" pitchFamily="2" charset="2"/>
              <a:buChar char="Ø"/>
            </a:pPr>
            <a:r>
              <a:rPr lang="ru-RU" sz="1600" b="1" i="1" dirty="0" smtClean="0">
                <a:latin typeface="Franklin Gothic Book" pitchFamily="34" charset="0"/>
                <a:cs typeface="Cordia New" pitchFamily="34" charset="-34"/>
              </a:rPr>
              <a:t>Развитие способностей к аналитическому, критическому, творческому мышлению</a:t>
            </a:r>
          </a:p>
          <a:p>
            <a:pPr algn="just">
              <a:buFont typeface="Wingdings" pitchFamily="2" charset="2"/>
              <a:buChar char="Ø"/>
            </a:pPr>
            <a:r>
              <a:rPr lang="ru-RU" sz="1600" b="1" i="1" dirty="0" smtClean="0">
                <a:latin typeface="Franklin Gothic Book" pitchFamily="34" charset="0"/>
                <a:cs typeface="Cordia New" pitchFamily="34" charset="-34"/>
              </a:rPr>
              <a:t>Развитие важнейших компетенций для современной жизни.</a:t>
            </a:r>
            <a:endParaRPr lang="ru-RU" sz="1600" b="1" i="1" dirty="0">
              <a:latin typeface="Franklin Gothic Book" pitchFamily="34" charset="0"/>
              <a:cs typeface="Cordia New" pitchFamily="34" charset="-34"/>
            </a:endParaRPr>
          </a:p>
        </p:txBody>
      </p:sp>
    </p:spTree>
    <p:custDataLst>
      <p:tags r:id="rId1"/>
    </p:custDataLst>
  </p:cSld>
  <p:clrMapOvr>
    <a:masterClrMapping/>
  </p:clrMapOvr>
  <p:transition spd="slow" advTm="16513">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style.rotation</p:attrName>
                                        </p:attrNameLst>
                                      </p:cBhvr>
                                      <p:tavLst>
                                        <p:tav tm="0">
                                          <p:val>
                                            <p:fltVal val="720"/>
                                          </p:val>
                                        </p:tav>
                                        <p:tav tm="100000">
                                          <p:val>
                                            <p:fltVal val="0"/>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 calcmode="lin" valueType="num">
                                      <p:cBhvr>
                                        <p:cTn id="15"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anim calcmode="lin" valueType="num">
                                      <p:cBhvr>
                                        <p:cTn id="21" dur="2000" fill="hold"/>
                                        <p:tgtEl>
                                          <p:spTgt spid="8"/>
                                        </p:tgtEl>
                                        <p:attrNameLst>
                                          <p:attrName>style.rotation</p:attrName>
                                        </p:attrNameLst>
                                      </p:cBhvr>
                                      <p:tavLst>
                                        <p:tav tm="0">
                                          <p:val>
                                            <p:fltVal val="720"/>
                                          </p:val>
                                        </p:tav>
                                        <p:tav tm="100000">
                                          <p:val>
                                            <p:fltVal val="0"/>
                                          </p:val>
                                        </p:tav>
                                      </p:tavLst>
                                    </p:anim>
                                    <p:anim calcmode="lin" valueType="num">
                                      <p:cBhvr>
                                        <p:cTn id="22" dur="2000" fill="hold"/>
                                        <p:tgtEl>
                                          <p:spTgt spid="8"/>
                                        </p:tgtEl>
                                        <p:attrNameLst>
                                          <p:attrName>ppt_h</p:attrName>
                                        </p:attrNameLst>
                                      </p:cBhvr>
                                      <p:tavLst>
                                        <p:tav tm="0">
                                          <p:val>
                                            <p:fltVal val="0"/>
                                          </p:val>
                                        </p:tav>
                                        <p:tav tm="100000">
                                          <p:val>
                                            <p:strVal val="#ppt_h"/>
                                          </p:val>
                                        </p:tav>
                                      </p:tavLst>
                                    </p:anim>
                                    <p:anim calcmode="lin" valueType="num">
                                      <p:cBhvr>
                                        <p:cTn id="23"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5"/>
          <p:cNvSpPr>
            <a:spLocks noGrp="1"/>
          </p:cNvSpPr>
          <p:nvPr>
            <p:ph type="ctrTitle" idx="4294967295"/>
          </p:nvPr>
        </p:nvSpPr>
        <p:spPr>
          <a:xfrm>
            <a:off x="685800" y="2130425"/>
            <a:ext cx="7772400" cy="1470025"/>
          </a:xfrm>
        </p:spPr>
        <p:txBody>
          <a:bodyPr/>
          <a:lstStyle/>
          <a:p>
            <a:pPr eaLnBrk="1" hangingPunct="1"/>
            <a:endParaRPr lang="ru-RU" dirty="0" smtClean="0"/>
          </a:p>
        </p:txBody>
      </p:sp>
      <p:sp>
        <p:nvSpPr>
          <p:cNvPr id="23554" name="Rectangle 6"/>
          <p:cNvSpPr>
            <a:spLocks noGrp="1"/>
          </p:cNvSpPr>
          <p:nvPr>
            <p:ph type="subTitle" idx="4294967295"/>
          </p:nvPr>
        </p:nvSpPr>
        <p:spPr>
          <a:xfrm>
            <a:off x="1371600" y="3886200"/>
            <a:ext cx="6400800" cy="1752600"/>
          </a:xfrm>
        </p:spPr>
        <p:txBody>
          <a:bodyPr/>
          <a:lstStyle/>
          <a:p>
            <a:pPr marL="0" indent="0" algn="ctr" eaLnBrk="1" hangingPunct="1">
              <a:buFont typeface="Arial" charset="0"/>
              <a:buNone/>
            </a:pPr>
            <a:endParaRPr lang="ru-RU" dirty="0" smtClean="0"/>
          </a:p>
        </p:txBody>
      </p:sp>
      <p:pic>
        <p:nvPicPr>
          <p:cNvPr id="23555" name="Picture 7" descr="шаблон 2 б"/>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2" name="Прямоугольник 1"/>
          <p:cNvSpPr/>
          <p:nvPr/>
        </p:nvSpPr>
        <p:spPr>
          <a:xfrm>
            <a:off x="6492312" y="6456402"/>
            <a:ext cx="287258" cy="369332"/>
          </a:xfrm>
          <a:prstGeom prst="rect">
            <a:avLst/>
          </a:prstGeom>
        </p:spPr>
        <p:txBody>
          <a:bodyPr wrap="non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sp>
        <p:nvSpPr>
          <p:cNvPr id="6" name="Прямоугольник 5"/>
          <p:cNvSpPr/>
          <p:nvPr/>
        </p:nvSpPr>
        <p:spPr>
          <a:xfrm>
            <a:off x="2016813" y="1"/>
            <a:ext cx="6731651" cy="1200329"/>
          </a:xfrm>
          <a:prstGeom prst="rect">
            <a:avLst/>
          </a:prstGeom>
          <a:noFill/>
        </p:spPr>
        <p:txBody>
          <a:bodyPr wrap="square" lIns="91440" tIns="45720" rIns="91440" bIns="45720">
            <a:spAutoFit/>
          </a:bodyPr>
          <a:lstStyle/>
          <a:p>
            <a:pPr algn="ctr"/>
            <a:r>
              <a:rPr lang="ru-RU" sz="3600" b="1" i="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Franklin Gothic Medium" pitchFamily="34" charset="0"/>
              </a:rPr>
              <a:t>Позиция детей как участников проекта: </a:t>
            </a:r>
            <a:endParaRPr lang="ru-RU" sz="3600" b="1" i="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Franklin Gothic Medium" pitchFamily="34" charset="0"/>
            </a:endParaRPr>
          </a:p>
        </p:txBody>
      </p:sp>
      <p:sp>
        <p:nvSpPr>
          <p:cNvPr id="7" name="TextBox 6"/>
          <p:cNvSpPr txBox="1"/>
          <p:nvPr/>
        </p:nvSpPr>
        <p:spPr>
          <a:xfrm>
            <a:off x="2339752" y="1382868"/>
            <a:ext cx="6660232" cy="4524315"/>
          </a:xfrm>
          <a:prstGeom prst="rect">
            <a:avLst/>
          </a:prstGeom>
          <a:effectLst>
            <a:glow rad="228600">
              <a:schemeClr val="accent3">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buBlip>
                <a:blip r:embed="rId4"/>
              </a:buBlip>
            </a:pPr>
            <a:r>
              <a:rPr lang="ru-RU" b="1" dirty="0" smtClean="0">
                <a:latin typeface="Franklin Gothic Medium" pitchFamily="34" charset="0"/>
              </a:rPr>
              <a:t>Влияют на выбор темы, форм работы в рамках проекта;</a:t>
            </a:r>
          </a:p>
          <a:p>
            <a:pPr algn="ctr">
              <a:buBlip>
                <a:blip r:embed="rId4"/>
              </a:buBlip>
            </a:pPr>
            <a:endParaRPr lang="ru-RU" b="1" dirty="0" smtClean="0">
              <a:latin typeface="Franklin Gothic Medium" pitchFamily="34" charset="0"/>
            </a:endParaRPr>
          </a:p>
          <a:p>
            <a:pPr algn="ctr">
              <a:buBlip>
                <a:blip r:embed="rId4"/>
              </a:buBlip>
            </a:pPr>
            <a:endParaRPr lang="ru-RU" b="1" dirty="0" smtClean="0">
              <a:latin typeface="Franklin Gothic Medium" pitchFamily="34" charset="0"/>
            </a:endParaRPr>
          </a:p>
          <a:p>
            <a:pPr algn="ctr">
              <a:buBlip>
                <a:blip r:embed="rId4"/>
              </a:buBlip>
            </a:pPr>
            <a:r>
              <a:rPr lang="ru-RU" b="1" dirty="0" smtClean="0">
                <a:latin typeface="Franklin Gothic Medium" pitchFamily="34" charset="0"/>
              </a:rPr>
              <a:t> Устанавливают последовательность и общую продолжительность выполнения  самостоятельно выбранной деятельности:</a:t>
            </a:r>
          </a:p>
          <a:p>
            <a:pPr algn="ctr">
              <a:buBlip>
                <a:blip r:embed="rId4"/>
              </a:buBlip>
            </a:pPr>
            <a:endParaRPr lang="ru-RU" b="1" dirty="0" smtClean="0">
              <a:latin typeface="Franklin Gothic Medium" pitchFamily="34" charset="0"/>
            </a:endParaRPr>
          </a:p>
          <a:p>
            <a:pPr algn="ctr"/>
            <a:endParaRPr lang="ru-RU" b="1" dirty="0" smtClean="0">
              <a:latin typeface="Franklin Gothic Medium" pitchFamily="34" charset="0"/>
            </a:endParaRPr>
          </a:p>
          <a:p>
            <a:pPr algn="ctr">
              <a:buBlip>
                <a:blip r:embed="rId4"/>
              </a:buBlip>
            </a:pPr>
            <a:r>
              <a:rPr lang="ru-RU" b="1" dirty="0" smtClean="0">
                <a:latin typeface="Franklin Gothic Medium" pitchFamily="34" charset="0"/>
              </a:rPr>
              <a:t> Выступают в роли инициаторов, активных участников, а не исполнителей указаний взрослых;</a:t>
            </a:r>
          </a:p>
          <a:p>
            <a:pPr algn="ctr">
              <a:buBlip>
                <a:blip r:embed="rId4"/>
              </a:buBlip>
            </a:pPr>
            <a:endParaRPr lang="ru-RU" b="1" dirty="0" smtClean="0">
              <a:latin typeface="Franklin Gothic Medium" pitchFamily="34" charset="0"/>
            </a:endParaRPr>
          </a:p>
          <a:p>
            <a:pPr algn="ctr"/>
            <a:endParaRPr lang="ru-RU" b="1" dirty="0" smtClean="0">
              <a:latin typeface="Franklin Gothic Medium" pitchFamily="34" charset="0"/>
            </a:endParaRPr>
          </a:p>
          <a:p>
            <a:pPr algn="ctr">
              <a:buBlip>
                <a:blip r:embed="rId4"/>
              </a:buBlip>
            </a:pPr>
            <a:r>
              <a:rPr lang="ru-RU" b="1" dirty="0" smtClean="0">
                <a:latin typeface="Franklin Gothic Medium" pitchFamily="34" charset="0"/>
              </a:rPr>
              <a:t> Реализуют свои интересы, потребности в знаниях, общении, игре и других видах деятельности, в основном самостоятельно, принимая решение об участии или неучастии в общем проекте или конкретном действии</a:t>
            </a:r>
            <a:endParaRPr lang="ru-RU" b="1" dirty="0">
              <a:latin typeface="Franklin Gothic Medium" pitchFamily="34" charset="0"/>
            </a:endParaRPr>
          </a:p>
        </p:txBody>
      </p:sp>
      <p:sp>
        <p:nvSpPr>
          <p:cNvPr id="12" name="5-конечная звезда 11"/>
          <p:cNvSpPr/>
          <p:nvPr/>
        </p:nvSpPr>
        <p:spPr>
          <a:xfrm>
            <a:off x="8532440" y="1628800"/>
            <a:ext cx="395536" cy="360040"/>
          </a:xfrm>
          <a:prstGeom prst="star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5-конечная звезда 12"/>
          <p:cNvSpPr/>
          <p:nvPr/>
        </p:nvSpPr>
        <p:spPr>
          <a:xfrm>
            <a:off x="2627784" y="1844824"/>
            <a:ext cx="432048" cy="432048"/>
          </a:xfrm>
          <a:prstGeom prst="star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5-конечная звезда 13"/>
          <p:cNvSpPr/>
          <p:nvPr/>
        </p:nvSpPr>
        <p:spPr>
          <a:xfrm>
            <a:off x="3419872" y="2996952"/>
            <a:ext cx="576064" cy="432048"/>
          </a:xfrm>
          <a:prstGeom prst="star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5-конечная звезда 14"/>
          <p:cNvSpPr/>
          <p:nvPr/>
        </p:nvSpPr>
        <p:spPr>
          <a:xfrm>
            <a:off x="8388424" y="4005064"/>
            <a:ext cx="504056" cy="504056"/>
          </a:xfrm>
          <a:prstGeom prst="star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5-конечная звезда 15"/>
          <p:cNvSpPr/>
          <p:nvPr/>
        </p:nvSpPr>
        <p:spPr>
          <a:xfrm>
            <a:off x="3419872" y="4149080"/>
            <a:ext cx="432048" cy="432048"/>
          </a:xfrm>
          <a:prstGeom prst="star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5-конечная звезда 16"/>
          <p:cNvSpPr/>
          <p:nvPr/>
        </p:nvSpPr>
        <p:spPr>
          <a:xfrm>
            <a:off x="7308304" y="3068960"/>
            <a:ext cx="432048" cy="432048"/>
          </a:xfrm>
          <a:prstGeom prst="star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5-конечная звезда 17"/>
          <p:cNvSpPr/>
          <p:nvPr/>
        </p:nvSpPr>
        <p:spPr>
          <a:xfrm>
            <a:off x="5436096" y="3140968"/>
            <a:ext cx="504056" cy="432048"/>
          </a:xfrm>
          <a:prstGeom prst="star5">
            <a:avLst/>
          </a:prstGeom>
          <a:solidFill>
            <a:srgbClr val="FFFF00"/>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ustDataLst>
      <p:tags r:id="rId1"/>
    </p:custDataLst>
  </p:cSld>
  <p:clrMapOvr>
    <a:masterClrMapping/>
  </p:clrMapOvr>
  <p:transition spd="slow" advTm="5323">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p:txBody>
          <a:bodyPr/>
          <a:lstStyle/>
          <a:p>
            <a:pPr eaLnBrk="1" hangingPunct="1"/>
            <a:endParaRPr lang="ru-RU" dirty="0" smtClean="0"/>
          </a:p>
        </p:txBody>
      </p:sp>
      <p:sp>
        <p:nvSpPr>
          <p:cNvPr id="26626" name="Rectangle 3"/>
          <p:cNvSpPr>
            <a:spLocks noGrp="1"/>
          </p:cNvSpPr>
          <p:nvPr>
            <p:ph type="body" idx="4294967295"/>
          </p:nvPr>
        </p:nvSpPr>
        <p:spPr/>
        <p:txBody>
          <a:bodyPr/>
          <a:lstStyle/>
          <a:p>
            <a:pPr eaLnBrk="1" hangingPunct="1"/>
            <a:endParaRPr lang="ru-RU" dirty="0" smtClean="0"/>
          </a:p>
        </p:txBody>
      </p:sp>
      <p:pic>
        <p:nvPicPr>
          <p:cNvPr id="26627" name="Picture 4" descr="шаблон 2 в"/>
          <p:cNvPicPr>
            <a:picLocks noChangeAspect="1" noChangeArrowheads="1"/>
          </p:cNvPicPr>
          <p:nvPr/>
        </p:nvPicPr>
        <p:blipFill>
          <a:blip r:embed="rId3" cstate="screen"/>
          <a:srcRect/>
          <a:stretch>
            <a:fillRect/>
          </a:stretch>
        </p:blipFill>
        <p:spPr bwMode="auto">
          <a:xfrm>
            <a:off x="-51762" y="-54248"/>
            <a:ext cx="9216330" cy="6912248"/>
          </a:xfrm>
          <a:prstGeom prst="rect">
            <a:avLst/>
          </a:prstGeom>
          <a:noFill/>
          <a:ln w="9525">
            <a:noFill/>
            <a:miter lim="800000"/>
            <a:headEnd/>
            <a:tailEnd/>
          </a:ln>
        </p:spPr>
      </p:pic>
      <p:sp>
        <p:nvSpPr>
          <p:cNvPr id="26628" name="Прямоугольник 6"/>
          <p:cNvSpPr>
            <a:spLocks noChangeArrowheads="1"/>
          </p:cNvSpPr>
          <p:nvPr/>
        </p:nvSpPr>
        <p:spPr bwMode="auto">
          <a:xfrm>
            <a:off x="-252413" y="5445125"/>
            <a:ext cx="2663826" cy="369888"/>
          </a:xfrm>
          <a:prstGeom prst="rect">
            <a:avLst/>
          </a:prstGeom>
          <a:noFill/>
          <a:ln w="9525">
            <a:noFill/>
            <a:miter lim="800000"/>
            <a:headEnd/>
            <a:tailEnd/>
          </a:ln>
        </p:spPr>
        <p:txBody>
          <a:bodyPr>
            <a:spAutoFit/>
          </a:bodyPr>
          <a:lstStyle/>
          <a:p>
            <a:pPr algn="just"/>
            <a:r>
              <a:rPr lang="ru-RU" b="1" dirty="0">
                <a:solidFill>
                  <a:srgbClr val="FFC000"/>
                </a:solidFill>
                <a:latin typeface="Comic Sans MS" pitchFamily="66" charset="0"/>
              </a:rPr>
              <a:t>.</a:t>
            </a:r>
          </a:p>
        </p:txBody>
      </p:sp>
      <p:sp>
        <p:nvSpPr>
          <p:cNvPr id="2" name="Прямоугольник 1"/>
          <p:cNvSpPr/>
          <p:nvPr/>
        </p:nvSpPr>
        <p:spPr>
          <a:xfrm>
            <a:off x="6522828" y="6488668"/>
            <a:ext cx="287258" cy="369332"/>
          </a:xfrm>
          <a:prstGeom prst="rect">
            <a:avLst/>
          </a:prstGeom>
        </p:spPr>
        <p:txBody>
          <a:bodyPr wrap="non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sp>
        <p:nvSpPr>
          <p:cNvPr id="7" name="Прямоугольник 6"/>
          <p:cNvSpPr/>
          <p:nvPr/>
        </p:nvSpPr>
        <p:spPr>
          <a:xfrm>
            <a:off x="2286000" y="2492896"/>
            <a:ext cx="4572000" cy="3477875"/>
          </a:xfrm>
          <a:prstGeom prst="rect">
            <a:avLst/>
          </a:prstGeom>
        </p:spPr>
        <p:txBody>
          <a:bodyPr wrap="square">
            <a:spAutoFit/>
          </a:bodyPr>
          <a:lstStyle/>
          <a:p>
            <a:pPr marL="365760" indent="-283464" eaLnBrk="1" fontAlgn="auto" hangingPunct="1">
              <a:spcAft>
                <a:spcPts val="0"/>
              </a:spcAft>
              <a:buFont typeface="Arial" pitchFamily="34" charset="0"/>
              <a:buNone/>
              <a:defRPr/>
            </a:pPr>
            <a:r>
              <a:rPr lang="ru-RU" sz="2000" b="1" dirty="0" smtClean="0">
                <a:latin typeface="Franklin Gothic Medium" pitchFamily="34" charset="0"/>
                <a:cs typeface="Times New Roman" pitchFamily="18" charset="0"/>
              </a:rPr>
              <a:t>1 - </a:t>
            </a:r>
            <a:r>
              <a:rPr lang="ru-RU" sz="2000" b="1" dirty="0" smtClean="0">
                <a:solidFill>
                  <a:srgbClr val="C00000"/>
                </a:solidFill>
                <a:latin typeface="Franklin Gothic Medium" pitchFamily="34" charset="0"/>
                <a:cs typeface="Times New Roman" pitchFamily="18" charset="0"/>
              </a:rPr>
              <a:t>П</a:t>
            </a:r>
            <a:r>
              <a:rPr lang="ru-RU" sz="2000" b="1" dirty="0" smtClean="0">
                <a:latin typeface="Franklin Gothic Medium" pitchFamily="34" charset="0"/>
                <a:cs typeface="Times New Roman" pitchFamily="18" charset="0"/>
              </a:rPr>
              <a:t>роблема;</a:t>
            </a:r>
          </a:p>
          <a:p>
            <a:pPr marL="365760" indent="-283464" eaLnBrk="1" fontAlgn="auto" hangingPunct="1">
              <a:spcAft>
                <a:spcPts val="0"/>
              </a:spcAft>
              <a:buFont typeface="Arial" pitchFamily="34" charset="0"/>
              <a:buNone/>
              <a:defRPr/>
            </a:pPr>
            <a:r>
              <a:rPr lang="ru-RU" sz="2000" b="1" dirty="0" smtClean="0">
                <a:latin typeface="Franklin Gothic Medium" pitchFamily="34" charset="0"/>
                <a:cs typeface="Times New Roman" pitchFamily="18" charset="0"/>
              </a:rPr>
              <a:t>2 - </a:t>
            </a:r>
            <a:r>
              <a:rPr lang="ru-RU" sz="2000" b="1" dirty="0" smtClean="0">
                <a:solidFill>
                  <a:srgbClr val="C00000"/>
                </a:solidFill>
                <a:latin typeface="Franklin Gothic Medium" pitchFamily="34" charset="0"/>
                <a:cs typeface="Times New Roman" pitchFamily="18" charset="0"/>
              </a:rPr>
              <a:t>П</a:t>
            </a:r>
            <a:r>
              <a:rPr lang="ru-RU" sz="2000" b="1" dirty="0" smtClean="0">
                <a:latin typeface="Franklin Gothic Medium" pitchFamily="34" charset="0"/>
                <a:cs typeface="Times New Roman" pitchFamily="18" charset="0"/>
              </a:rPr>
              <a:t>роектирование </a:t>
            </a:r>
          </a:p>
          <a:p>
            <a:pPr marL="365760" indent="-283464" eaLnBrk="1" fontAlgn="auto" hangingPunct="1">
              <a:spcAft>
                <a:spcPts val="0"/>
              </a:spcAft>
              <a:buFont typeface="Arial" pitchFamily="34" charset="0"/>
              <a:buNone/>
              <a:defRPr/>
            </a:pPr>
            <a:r>
              <a:rPr lang="ru-RU" sz="2000" b="1" dirty="0" smtClean="0">
                <a:latin typeface="Franklin Gothic Medium" pitchFamily="34" charset="0"/>
                <a:cs typeface="Times New Roman" pitchFamily="18" charset="0"/>
              </a:rPr>
              <a:t>      (планирование);</a:t>
            </a:r>
          </a:p>
          <a:p>
            <a:pPr marL="365760" indent="-283464" eaLnBrk="1" fontAlgn="auto" hangingPunct="1">
              <a:spcAft>
                <a:spcPts val="0"/>
              </a:spcAft>
              <a:buFont typeface="Arial" pitchFamily="34" charset="0"/>
              <a:buNone/>
              <a:defRPr/>
            </a:pPr>
            <a:r>
              <a:rPr lang="ru-RU" sz="2000" b="1" dirty="0" smtClean="0">
                <a:latin typeface="Franklin Gothic Medium" pitchFamily="34" charset="0"/>
                <a:cs typeface="Times New Roman" pitchFamily="18" charset="0"/>
              </a:rPr>
              <a:t>3 - </a:t>
            </a:r>
            <a:r>
              <a:rPr lang="ru-RU" sz="2000" b="1" dirty="0" smtClean="0">
                <a:solidFill>
                  <a:srgbClr val="C00000"/>
                </a:solidFill>
                <a:latin typeface="Franklin Gothic Medium" pitchFamily="34" charset="0"/>
                <a:cs typeface="Times New Roman" pitchFamily="18" charset="0"/>
              </a:rPr>
              <a:t>П</a:t>
            </a:r>
            <a:r>
              <a:rPr lang="ru-RU" sz="2000" b="1" dirty="0" smtClean="0">
                <a:latin typeface="Franklin Gothic Medium" pitchFamily="34" charset="0"/>
                <a:cs typeface="Times New Roman" pitchFamily="18" charset="0"/>
              </a:rPr>
              <a:t>оиск информации;</a:t>
            </a:r>
          </a:p>
          <a:p>
            <a:pPr marL="365760" indent="-283464" eaLnBrk="1" fontAlgn="auto" hangingPunct="1">
              <a:spcAft>
                <a:spcPts val="0"/>
              </a:spcAft>
              <a:buFont typeface="Arial" pitchFamily="34" charset="0"/>
              <a:buNone/>
              <a:defRPr/>
            </a:pPr>
            <a:r>
              <a:rPr lang="ru-RU" sz="2000" b="1" dirty="0" smtClean="0">
                <a:latin typeface="Franklin Gothic Medium" pitchFamily="34" charset="0"/>
                <a:cs typeface="Times New Roman" pitchFamily="18" charset="0"/>
              </a:rPr>
              <a:t>4 - </a:t>
            </a:r>
            <a:r>
              <a:rPr lang="ru-RU" sz="2000" b="1" dirty="0" smtClean="0">
                <a:solidFill>
                  <a:srgbClr val="C00000"/>
                </a:solidFill>
                <a:latin typeface="Franklin Gothic Medium" pitchFamily="34" charset="0"/>
                <a:cs typeface="Times New Roman" pitchFamily="18" charset="0"/>
              </a:rPr>
              <a:t>П</a:t>
            </a:r>
            <a:r>
              <a:rPr lang="ru-RU" sz="2000" b="1" dirty="0" smtClean="0">
                <a:latin typeface="Franklin Gothic Medium" pitchFamily="34" charset="0"/>
                <a:cs typeface="Times New Roman" pitchFamily="18" charset="0"/>
              </a:rPr>
              <a:t>родукт;</a:t>
            </a:r>
          </a:p>
          <a:p>
            <a:pPr marL="365760" indent="-283464" eaLnBrk="1" fontAlgn="auto" hangingPunct="1">
              <a:spcAft>
                <a:spcPts val="0"/>
              </a:spcAft>
              <a:buFont typeface="Arial" pitchFamily="34" charset="0"/>
              <a:buNone/>
              <a:defRPr/>
            </a:pPr>
            <a:r>
              <a:rPr lang="ru-RU" sz="2000" b="1" dirty="0" smtClean="0">
                <a:latin typeface="Franklin Gothic Medium" pitchFamily="34" charset="0"/>
                <a:cs typeface="Times New Roman" pitchFamily="18" charset="0"/>
              </a:rPr>
              <a:t>5 - </a:t>
            </a:r>
            <a:r>
              <a:rPr lang="ru-RU" sz="2000" b="1" dirty="0" smtClean="0">
                <a:solidFill>
                  <a:srgbClr val="C00000"/>
                </a:solidFill>
                <a:latin typeface="Franklin Gothic Medium" pitchFamily="34" charset="0"/>
                <a:cs typeface="Times New Roman" pitchFamily="18" charset="0"/>
              </a:rPr>
              <a:t>П</a:t>
            </a:r>
            <a:r>
              <a:rPr lang="ru-RU" sz="2000" b="1" dirty="0" smtClean="0">
                <a:latin typeface="Franklin Gothic Medium" pitchFamily="34" charset="0"/>
                <a:cs typeface="Times New Roman" pitchFamily="18" charset="0"/>
              </a:rPr>
              <a:t>резентация.</a:t>
            </a:r>
          </a:p>
          <a:p>
            <a:pPr marL="365760" indent="-283464" eaLnBrk="1" fontAlgn="auto" hangingPunct="1">
              <a:spcAft>
                <a:spcPts val="0"/>
              </a:spcAft>
              <a:buFont typeface="Arial" pitchFamily="34" charset="0"/>
              <a:buNone/>
              <a:defRPr/>
            </a:pPr>
            <a:r>
              <a:rPr lang="ru-RU" sz="2000" b="1" dirty="0" smtClean="0">
                <a:latin typeface="Franklin Gothic Medium" pitchFamily="34" charset="0"/>
                <a:cs typeface="Times New Roman" pitchFamily="18" charset="0"/>
              </a:rPr>
              <a:t>Шестое «</a:t>
            </a:r>
            <a:r>
              <a:rPr lang="ru-RU" sz="2000" b="1" dirty="0" smtClean="0">
                <a:solidFill>
                  <a:srgbClr val="C00000"/>
                </a:solidFill>
                <a:latin typeface="Franklin Gothic Medium" pitchFamily="34" charset="0"/>
                <a:cs typeface="Times New Roman" pitchFamily="18" charset="0"/>
              </a:rPr>
              <a:t>П</a:t>
            </a:r>
            <a:r>
              <a:rPr lang="ru-RU" sz="2000" b="1" dirty="0" smtClean="0">
                <a:latin typeface="Franklin Gothic Medium" pitchFamily="34" charset="0"/>
                <a:cs typeface="Times New Roman" pitchFamily="18" charset="0"/>
              </a:rPr>
              <a:t>» проекта- это его портфолио, папка, в которой собраны рабочие материалы, в том числе планы, отчеты, рисунки, схемы, карты, таблицы.</a:t>
            </a:r>
            <a:endParaRPr lang="ru-RU" sz="2000" dirty="0">
              <a:latin typeface="Franklin Gothic Medium" pitchFamily="34" charset="0"/>
              <a:cs typeface="Times New Roman" pitchFamily="18" charset="0"/>
            </a:endParaRPr>
          </a:p>
        </p:txBody>
      </p:sp>
      <p:pic>
        <p:nvPicPr>
          <p:cNvPr id="14338" name="Picture 2" descr="http://mykartinka.ru/_ph/22/5294572.jpg?1446074526"/>
          <p:cNvPicPr>
            <a:picLocks noChangeAspect="1" noChangeArrowheads="1"/>
          </p:cNvPicPr>
          <p:nvPr/>
        </p:nvPicPr>
        <p:blipFill>
          <a:blip r:embed="rId4" cstate="screen"/>
          <a:srcRect/>
          <a:stretch>
            <a:fillRect/>
          </a:stretch>
        </p:blipFill>
        <p:spPr bwMode="auto">
          <a:xfrm>
            <a:off x="6588224" y="3140968"/>
            <a:ext cx="2145229" cy="134076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Прямоугольник 8"/>
          <p:cNvSpPr/>
          <p:nvPr/>
        </p:nvSpPr>
        <p:spPr>
          <a:xfrm>
            <a:off x="755576" y="1772816"/>
            <a:ext cx="6840759" cy="769441"/>
          </a:xfrm>
          <a:prstGeom prst="rect">
            <a:avLst/>
          </a:prstGeom>
          <a:noFill/>
        </p:spPr>
        <p:txBody>
          <a:bodyPr wrap="square" lIns="91440" tIns="45720" rIns="91440" bIns="45720">
            <a:spAutoFit/>
          </a:bodyPr>
          <a:lstStyle/>
          <a:p>
            <a:pPr algn="ctr"/>
            <a:r>
              <a:rPr lang="ru-RU"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onotype Corsiva" pitchFamily="66" charset="0"/>
              </a:rPr>
              <a:t>ПРОЕКТ – ЭТО 5 «П»</a:t>
            </a:r>
            <a:endParaRPr lang="ru-RU"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onotype Corsiva" pitchFamily="66" charset="0"/>
            </a:endParaRPr>
          </a:p>
        </p:txBody>
      </p:sp>
      <p:sp>
        <p:nvSpPr>
          <p:cNvPr id="10" name="TextBox 9"/>
          <p:cNvSpPr txBox="1"/>
          <p:nvPr/>
        </p:nvSpPr>
        <p:spPr>
          <a:xfrm>
            <a:off x="251520" y="0"/>
            <a:ext cx="5760640" cy="646331"/>
          </a:xfrm>
          <a:prstGeom prst="rect">
            <a:avLst/>
          </a:prstGeom>
          <a:noFill/>
        </p:spPr>
        <p:txBody>
          <a:bodyPr wrap="square" rtlCol="0">
            <a:spAutoFit/>
          </a:bodyPr>
          <a:lstStyle/>
          <a:p>
            <a:r>
              <a:rPr lang="ru-RU" b="1" i="1" dirty="0" smtClean="0">
                <a:solidFill>
                  <a:srgbClr val="C00000"/>
                </a:solidFill>
                <a:latin typeface="Monotype Corsiva" pitchFamily="66" charset="0"/>
              </a:rPr>
              <a:t>КАЖДЫЙ АВТОР ТРАКТУЕТ ПРОЕКТ ПО РАЗНОМУ, ПОЭТОМУ ОПРЕДЕЛЕНИЙ - МНОГО</a:t>
            </a:r>
            <a:endParaRPr lang="ru-RU" b="1" i="1" dirty="0">
              <a:solidFill>
                <a:srgbClr val="C00000"/>
              </a:solidFill>
              <a:latin typeface="Monotype Corsiva" pitchFamily="66" charset="0"/>
            </a:endParaRPr>
          </a:p>
        </p:txBody>
      </p:sp>
      <p:sp>
        <p:nvSpPr>
          <p:cNvPr id="11" name="TextBox 10"/>
          <p:cNvSpPr txBox="1"/>
          <p:nvPr/>
        </p:nvSpPr>
        <p:spPr>
          <a:xfrm>
            <a:off x="755576" y="2033464"/>
            <a:ext cx="489942" cy="4419872"/>
          </a:xfrm>
          <a:prstGeom prst="rect">
            <a:avLst/>
          </a:prstGeom>
        </p:spPr>
        <p:style>
          <a:lnRef idx="1">
            <a:schemeClr val="accent2"/>
          </a:lnRef>
          <a:fillRef idx="1003">
            <a:schemeClr val="lt2"/>
          </a:fillRef>
          <a:effectRef idx="1">
            <a:schemeClr val="accent2"/>
          </a:effectRef>
          <a:fontRef idx="minor">
            <a:schemeClr val="dk1"/>
          </a:fontRef>
        </p:style>
        <p:txBody>
          <a:bodyPr vert="wordArtVert" wrap="square" rtlCol="0">
            <a:spAutoFit/>
          </a:bodyPr>
          <a:lstStyle/>
          <a:p>
            <a:r>
              <a:rPr lang="ru-RU" b="1" dirty="0" smtClean="0">
                <a:solidFill>
                  <a:schemeClr val="accent2">
                    <a:lumMod val="50000"/>
                  </a:schemeClr>
                </a:solidFill>
                <a:latin typeface="Franklin Gothic Medium" pitchFamily="34" charset="0"/>
              </a:rPr>
              <a:t>ВОТ ЕЩЁ ОДНО</a:t>
            </a:r>
            <a:endParaRPr lang="ru-RU" b="1" dirty="0">
              <a:solidFill>
                <a:schemeClr val="accent2">
                  <a:lumMod val="50000"/>
                </a:schemeClr>
              </a:solidFill>
              <a:latin typeface="Franklin Gothic Medium" pitchFamily="34" charset="0"/>
            </a:endParaRPr>
          </a:p>
        </p:txBody>
      </p:sp>
      <p:cxnSp>
        <p:nvCxnSpPr>
          <p:cNvPr id="14" name="Прямая со стрелкой 13"/>
          <p:cNvCxnSpPr/>
          <p:nvPr/>
        </p:nvCxnSpPr>
        <p:spPr>
          <a:xfrm>
            <a:off x="1403648" y="2492896"/>
            <a:ext cx="72008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V="1">
            <a:off x="1475656" y="4725144"/>
            <a:ext cx="720080"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1403648" y="4005064"/>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advTm="10602">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70" decel="100000"/>
                                        <p:tgtEl>
                                          <p:spTgt spid="11"/>
                                        </p:tgtEl>
                                      </p:cBhvr>
                                    </p:animEffect>
                                    <p:animScale>
                                      <p:cBhvr>
                                        <p:cTn id="13" dur="770" decel="100000"/>
                                        <p:tgtEl>
                                          <p:spTgt spid="11"/>
                                        </p:tgtEl>
                                      </p:cBhvr>
                                      <p:from x="10000" y="10000"/>
                                      <p:to x="200000" y="450000"/>
                                    </p:animScale>
                                    <p:animScale>
                                      <p:cBhvr>
                                        <p:cTn id="14" dur="1230" accel="100000" fill="hold">
                                          <p:stCondLst>
                                            <p:cond delay="770"/>
                                          </p:stCondLst>
                                        </p:cTn>
                                        <p:tgtEl>
                                          <p:spTgt spid="11"/>
                                        </p:tgtEl>
                                      </p:cBhvr>
                                      <p:from x="200000" y="450000"/>
                                      <p:to x="100000" y="100000"/>
                                    </p:animScale>
                                    <p:set>
                                      <p:cBhvr>
                                        <p:cTn id="15" dur="770" fill="hold"/>
                                        <p:tgtEl>
                                          <p:spTgt spid="11"/>
                                        </p:tgtEl>
                                        <p:attrNameLst>
                                          <p:attrName>ppt_x</p:attrName>
                                        </p:attrNameLst>
                                      </p:cBhvr>
                                      <p:to>
                                        <p:strVal val="(0.5)"/>
                                      </p:to>
                                    </p:set>
                                    <p:anim from="(0.5)" to="(#ppt_x)" calcmode="lin" valueType="num">
                                      <p:cBhvr>
                                        <p:cTn id="16" dur="1230" accel="100000" fill="hold">
                                          <p:stCondLst>
                                            <p:cond delay="770"/>
                                          </p:stCondLst>
                                        </p:cTn>
                                        <p:tgtEl>
                                          <p:spTgt spid="11"/>
                                        </p:tgtEl>
                                        <p:attrNameLst>
                                          <p:attrName>ppt_x</p:attrName>
                                        </p:attrNameLst>
                                      </p:cBhvr>
                                    </p:anim>
                                    <p:set>
                                      <p:cBhvr>
                                        <p:cTn id="17" dur="770" fill="hold"/>
                                        <p:tgtEl>
                                          <p:spTgt spid="11"/>
                                        </p:tgtEl>
                                        <p:attrNameLst>
                                          <p:attrName>ppt_y</p:attrName>
                                        </p:attrNameLst>
                                      </p:cBhvr>
                                      <p:to>
                                        <p:strVal val="(#ppt_y+0.4)"/>
                                      </p:to>
                                    </p:set>
                                    <p:anim from="(#ppt_y+0.4)" to="(#ppt_y)" calcmode="lin" valueType="num">
                                      <p:cBhvr>
                                        <p:cTn id="18" dur="1230" accel="100000" fill="hold">
                                          <p:stCondLst>
                                            <p:cond delay="770"/>
                                          </p:stCondLst>
                                        </p:cTn>
                                        <p:tgtEl>
                                          <p:spTgt spid="11"/>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 calcmode="lin" valueType="num">
                                      <p:cBhvr>
                                        <p:cTn id="25" dur="500" fill="hold"/>
                                        <p:tgtEl>
                                          <p:spTgt spid="9"/>
                                        </p:tgtEl>
                                        <p:attrNameLst>
                                          <p:attrName>style.rotation</p:attrName>
                                        </p:attrNameLst>
                                      </p:cBhvr>
                                      <p:tavLst>
                                        <p:tav tm="0">
                                          <p:val>
                                            <p:fltVal val="360"/>
                                          </p:val>
                                        </p:tav>
                                        <p:tav tm="100000">
                                          <p:val>
                                            <p:fltVal val="0"/>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770" decel="100000"/>
                                        <p:tgtEl>
                                          <p:spTgt spid="7"/>
                                        </p:tgtEl>
                                      </p:cBhvr>
                                    </p:animEffect>
                                    <p:animScale>
                                      <p:cBhvr>
                                        <p:cTn id="32" dur="770" decel="100000"/>
                                        <p:tgtEl>
                                          <p:spTgt spid="7"/>
                                        </p:tgtEl>
                                      </p:cBhvr>
                                      <p:from x="10000" y="10000"/>
                                      <p:to x="200000" y="450000"/>
                                    </p:animScale>
                                    <p:animScale>
                                      <p:cBhvr>
                                        <p:cTn id="33" dur="1230" accel="100000" fill="hold">
                                          <p:stCondLst>
                                            <p:cond delay="770"/>
                                          </p:stCondLst>
                                        </p:cTn>
                                        <p:tgtEl>
                                          <p:spTgt spid="7"/>
                                        </p:tgtEl>
                                      </p:cBhvr>
                                      <p:from x="200000" y="450000"/>
                                      <p:to x="100000" y="100000"/>
                                    </p:animScale>
                                    <p:set>
                                      <p:cBhvr>
                                        <p:cTn id="34" dur="770" fill="hold"/>
                                        <p:tgtEl>
                                          <p:spTgt spid="7"/>
                                        </p:tgtEl>
                                        <p:attrNameLst>
                                          <p:attrName>ppt_x</p:attrName>
                                        </p:attrNameLst>
                                      </p:cBhvr>
                                      <p:to>
                                        <p:strVal val="(0.5)"/>
                                      </p:to>
                                    </p:set>
                                    <p:anim from="(0.5)" to="(#ppt_x)" calcmode="lin" valueType="num">
                                      <p:cBhvr>
                                        <p:cTn id="35" dur="1230" accel="100000" fill="hold">
                                          <p:stCondLst>
                                            <p:cond delay="770"/>
                                          </p:stCondLst>
                                        </p:cTn>
                                        <p:tgtEl>
                                          <p:spTgt spid="7"/>
                                        </p:tgtEl>
                                        <p:attrNameLst>
                                          <p:attrName>ppt_x</p:attrName>
                                        </p:attrNameLst>
                                      </p:cBhvr>
                                    </p:anim>
                                    <p:set>
                                      <p:cBhvr>
                                        <p:cTn id="36" dur="770" fill="hold"/>
                                        <p:tgtEl>
                                          <p:spTgt spid="7"/>
                                        </p:tgtEl>
                                        <p:attrNameLst>
                                          <p:attrName>ppt_y</p:attrName>
                                        </p:attrNameLst>
                                      </p:cBhvr>
                                      <p:to>
                                        <p:strVal val="(#ppt_y+0.4)"/>
                                      </p:to>
                                    </p:set>
                                    <p:anim from="(#ppt_y+0.4)" to="(#ppt_y)" calcmode="lin" valueType="num">
                                      <p:cBhvr>
                                        <p:cTn id="37" dur="1230" accel="100000" fill="hold">
                                          <p:stCondLst>
                                            <p:cond delay="770"/>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p:txBody>
          <a:bodyPr/>
          <a:lstStyle/>
          <a:p>
            <a:pPr eaLnBrk="1" hangingPunct="1"/>
            <a:endParaRPr lang="ru-RU" dirty="0" smtClean="0"/>
          </a:p>
        </p:txBody>
      </p:sp>
      <p:sp>
        <p:nvSpPr>
          <p:cNvPr id="24578" name="Содержимое 2"/>
          <p:cNvSpPr>
            <a:spLocks noGrp="1"/>
          </p:cNvSpPr>
          <p:nvPr>
            <p:ph idx="1"/>
          </p:nvPr>
        </p:nvSpPr>
        <p:spPr/>
        <p:txBody>
          <a:bodyPr/>
          <a:lstStyle/>
          <a:p>
            <a:pPr eaLnBrk="1" hangingPunct="1"/>
            <a:endParaRPr lang="ru-RU" dirty="0" smtClean="0"/>
          </a:p>
        </p:txBody>
      </p:sp>
      <p:pic>
        <p:nvPicPr>
          <p:cNvPr id="24579" name="Picture 4" descr="шаблон 2 в"/>
          <p:cNvPicPr>
            <a:picLocks noChangeAspect="1" noChangeArrowheads="1"/>
          </p:cNvPicPr>
          <p:nvPr/>
        </p:nvPicPr>
        <p:blipFill>
          <a:blip r:embed="rId3" cstate="screen"/>
          <a:srcRect/>
          <a:stretch>
            <a:fillRect/>
          </a:stretch>
        </p:blipFill>
        <p:spPr bwMode="auto">
          <a:xfrm>
            <a:off x="0" y="-121444"/>
            <a:ext cx="9144000" cy="6979444"/>
          </a:xfrm>
          <a:prstGeom prst="rect">
            <a:avLst/>
          </a:prstGeom>
          <a:noFill/>
          <a:ln w="9525">
            <a:noFill/>
            <a:miter lim="800000"/>
            <a:headEnd/>
            <a:tailEnd/>
          </a:ln>
        </p:spPr>
      </p:pic>
      <p:sp>
        <p:nvSpPr>
          <p:cNvPr id="2" name="Прямоугольник 1"/>
          <p:cNvSpPr/>
          <p:nvPr/>
        </p:nvSpPr>
        <p:spPr>
          <a:xfrm>
            <a:off x="6492312" y="6473428"/>
            <a:ext cx="287258" cy="369332"/>
          </a:xfrm>
          <a:prstGeom prst="rect">
            <a:avLst/>
          </a:prstGeom>
        </p:spPr>
        <p:txBody>
          <a:bodyPr wrap="none">
            <a:spAutoFit/>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onotype Corsiva" panose="03010101010201010101" pitchFamily="66" charset="0"/>
            </a:endParaRPr>
          </a:p>
        </p:txBody>
      </p:sp>
      <p:sp>
        <p:nvSpPr>
          <p:cNvPr id="7" name="Прямоугольник 6"/>
          <p:cNvSpPr/>
          <p:nvPr/>
        </p:nvSpPr>
        <p:spPr>
          <a:xfrm>
            <a:off x="899592" y="2708920"/>
            <a:ext cx="7128792"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514350" indent="-514350">
              <a:buBlip>
                <a:blip r:embed="rId4"/>
              </a:buBlip>
            </a:pPr>
            <a:r>
              <a:rPr lang="ru-RU" sz="3200" b="1" u="sng" dirty="0" smtClean="0">
                <a:solidFill>
                  <a:srgbClr val="7030A0"/>
                </a:solidFill>
                <a:latin typeface="Monotype Corsiva" pitchFamily="66" charset="0"/>
              </a:rPr>
              <a:t>Поисковый: </a:t>
            </a:r>
            <a:r>
              <a:rPr lang="ru-RU" sz="2800" b="1" dirty="0" smtClean="0">
                <a:latin typeface="Monotype Corsiva" pitchFamily="66" charset="0"/>
              </a:rPr>
              <a:t>определение темы проекта.</a:t>
            </a:r>
          </a:p>
          <a:p>
            <a:pPr marL="514350" indent="-514350">
              <a:buBlip>
                <a:blip r:embed="rId4"/>
              </a:buBlip>
            </a:pPr>
            <a:r>
              <a:rPr lang="ru-RU" sz="3200" b="1" u="sng" dirty="0" smtClean="0">
                <a:solidFill>
                  <a:srgbClr val="7030A0"/>
                </a:solidFill>
                <a:latin typeface="Monotype Corsiva" pitchFamily="66" charset="0"/>
              </a:rPr>
              <a:t>Аналитический: </a:t>
            </a:r>
            <a:r>
              <a:rPr lang="ru-RU" sz="2800" b="1" dirty="0" smtClean="0">
                <a:latin typeface="Monotype Corsiva" pitchFamily="66" charset="0"/>
              </a:rPr>
              <a:t>постановка цели проекта, определение задач, подготовительный  этап.</a:t>
            </a:r>
          </a:p>
          <a:p>
            <a:pPr marL="514350" indent="-514350">
              <a:buBlip>
                <a:blip r:embed="rId4"/>
              </a:buBlip>
            </a:pPr>
            <a:r>
              <a:rPr lang="ru-RU" sz="3200" b="1" u="sng" dirty="0" smtClean="0">
                <a:solidFill>
                  <a:srgbClr val="7030A0"/>
                </a:solidFill>
                <a:latin typeface="Monotype Corsiva" pitchFamily="66" charset="0"/>
              </a:rPr>
              <a:t>Практический: </a:t>
            </a:r>
            <a:r>
              <a:rPr lang="ru-RU" sz="2800" b="1" dirty="0" smtClean="0">
                <a:latin typeface="Monotype Corsiva" pitchFamily="66" charset="0"/>
              </a:rPr>
              <a:t>основной этап (работа с детьми, родителями, оснащение предметно-развивающей среды).</a:t>
            </a:r>
          </a:p>
          <a:p>
            <a:pPr marL="514350" indent="-514350">
              <a:buBlip>
                <a:blip r:embed="rId4"/>
              </a:buBlip>
            </a:pPr>
            <a:r>
              <a:rPr lang="ru-RU" sz="3200" b="1" u="sng" dirty="0" smtClean="0">
                <a:solidFill>
                  <a:srgbClr val="7030A0"/>
                </a:solidFill>
                <a:latin typeface="Monotype Corsiva" pitchFamily="66" charset="0"/>
              </a:rPr>
              <a:t>Контрольный: </a:t>
            </a:r>
            <a:r>
              <a:rPr lang="ru-RU" sz="2800" b="1" dirty="0" smtClean="0">
                <a:latin typeface="Monotype Corsiva" pitchFamily="66" charset="0"/>
              </a:rPr>
              <a:t>результат, продукт деятельности.</a:t>
            </a:r>
            <a:endParaRPr lang="ru-RU" sz="2800" b="1" dirty="0">
              <a:latin typeface="Monotype Corsiva" pitchFamily="66" charset="0"/>
            </a:endParaRPr>
          </a:p>
        </p:txBody>
      </p:sp>
      <p:sp>
        <p:nvSpPr>
          <p:cNvPr id="8" name="Прямоугольник 7"/>
          <p:cNvSpPr/>
          <p:nvPr/>
        </p:nvSpPr>
        <p:spPr>
          <a:xfrm>
            <a:off x="-456684" y="1772816"/>
            <a:ext cx="10057369" cy="830997"/>
          </a:xfrm>
          <a:prstGeom prst="rect">
            <a:avLst/>
          </a:prstGeom>
          <a:noFill/>
        </p:spPr>
        <p:txBody>
          <a:bodyPr wrap="square" lIns="91440" tIns="45720" rIns="91440" bIns="45720">
            <a:spAutoFit/>
          </a:bodyPr>
          <a:lstStyle/>
          <a:p>
            <a:pPr algn="ctr"/>
            <a:r>
              <a:rPr lang="ru-RU" sz="4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latin typeface="Monotype Corsiva" pitchFamily="66" charset="0"/>
              </a:rPr>
              <a:t>Этапы работы над проектом</a:t>
            </a:r>
            <a:endParaRPr lang="ru-RU" sz="4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latin typeface="Monotype Corsiva" pitchFamily="66" charset="0"/>
            </a:endParaRP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4000" advTm="6248">
        <p14:vortex dir="r"/>
      </p:transition>
    </mc:Choice>
    <mc:Fallback>
      <p:transition spd="slow" advTm="62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800" decel="100000"/>
                                        <p:tgtEl>
                                          <p:spTgt spid="7"/>
                                        </p:tgtEl>
                                      </p:cBhvr>
                                    </p:animEffect>
                                    <p:anim calcmode="lin" valueType="num">
                                      <p:cBhvr>
                                        <p:cTn id="15" dur="800" decel="100000" fill="hold"/>
                                        <p:tgtEl>
                                          <p:spTgt spid="7"/>
                                        </p:tgtEl>
                                        <p:attrNameLst>
                                          <p:attrName>style.rotation</p:attrName>
                                        </p:attrNameLst>
                                      </p:cBhvr>
                                      <p:tavLst>
                                        <p:tav tm="0">
                                          <p:val>
                                            <p:fltVal val="-90"/>
                                          </p:val>
                                        </p:tav>
                                        <p:tav tm="100000">
                                          <p:val>
                                            <p:fltVal val="0"/>
                                          </p:val>
                                        </p:tav>
                                      </p:tavLst>
                                    </p:anim>
                                    <p:anim calcmode="lin" valueType="num">
                                      <p:cBhvr>
                                        <p:cTn id="16" dur="800" decel="100000" fill="hold"/>
                                        <p:tgtEl>
                                          <p:spTgt spid="7"/>
                                        </p:tgtEl>
                                        <p:attrNameLst>
                                          <p:attrName>ppt_x</p:attrName>
                                        </p:attrNameLst>
                                      </p:cBhvr>
                                      <p:tavLst>
                                        <p:tav tm="0">
                                          <p:val>
                                            <p:strVal val="#ppt_x+0.4"/>
                                          </p:val>
                                        </p:tav>
                                        <p:tav tm="100000">
                                          <p:val>
                                            <p:strVal val="#ppt_x-0.05"/>
                                          </p:val>
                                        </p:tav>
                                      </p:tavLst>
                                    </p:anim>
                                    <p:anim calcmode="lin" valueType="num">
                                      <p:cBhvr>
                                        <p:cTn id="17" dur="800" decel="100000" fill="hold"/>
                                        <p:tgtEl>
                                          <p:spTgt spid="7"/>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5|1.9|1.5"/>
</p:tagLst>
</file>

<file path=ppt/tags/tag10.xml><?xml version="1.0" encoding="utf-8"?>
<p:tagLst xmlns:a="http://schemas.openxmlformats.org/drawingml/2006/main" xmlns:r="http://schemas.openxmlformats.org/officeDocument/2006/relationships" xmlns:p="http://schemas.openxmlformats.org/presentationml/2006/main">
  <p:tag name="TIMING" val="|1.3|1.8|3.1|2.2|2.7|1.4|2.5|2.4|1.1|1.5|2.6|1|1.8|1.4|2.3|1.1|1.8|2.4|1.8|2.1|2.6"/>
</p:tagLst>
</file>

<file path=ppt/tags/tag11.xml><?xml version="1.0" encoding="utf-8"?>
<p:tagLst xmlns:a="http://schemas.openxmlformats.org/drawingml/2006/main" xmlns:r="http://schemas.openxmlformats.org/officeDocument/2006/relationships" xmlns:p="http://schemas.openxmlformats.org/presentationml/2006/main">
  <p:tag name="TIMING" val="|1.3|2.7|2.6"/>
</p:tagLst>
</file>

<file path=ppt/tags/tag12.xml><?xml version="1.0" encoding="utf-8"?>
<p:tagLst xmlns:a="http://schemas.openxmlformats.org/drawingml/2006/main" xmlns:r="http://schemas.openxmlformats.org/officeDocument/2006/relationships" xmlns:p="http://schemas.openxmlformats.org/presentationml/2006/main">
  <p:tag name="TIMING" val="|1.1|2.4|2.7|2.5"/>
</p:tagLst>
</file>

<file path=ppt/tags/tag13.xml><?xml version="1.0" encoding="utf-8"?>
<p:tagLst xmlns:a="http://schemas.openxmlformats.org/drawingml/2006/main" xmlns:r="http://schemas.openxmlformats.org/officeDocument/2006/relationships" xmlns:p="http://schemas.openxmlformats.org/presentationml/2006/main">
  <p:tag name="TIMING" val="|0.2|2.2"/>
</p:tagLst>
</file>

<file path=ppt/tags/tag14.xml><?xml version="1.0" encoding="utf-8"?>
<p:tagLst xmlns:a="http://schemas.openxmlformats.org/drawingml/2006/main" xmlns:r="http://schemas.openxmlformats.org/officeDocument/2006/relationships" xmlns:p="http://schemas.openxmlformats.org/presentationml/2006/main">
  <p:tag name="TIMING" val="|0.4|2.2"/>
</p:tagLst>
</file>

<file path=ppt/tags/tag15.xml><?xml version="1.0" encoding="utf-8"?>
<p:tagLst xmlns:a="http://schemas.openxmlformats.org/drawingml/2006/main" xmlns:r="http://schemas.openxmlformats.org/officeDocument/2006/relationships" xmlns:p="http://schemas.openxmlformats.org/presentationml/2006/main">
  <p:tag name="TIMING" val="|0.6"/>
</p:tagLst>
</file>

<file path=ppt/tags/tag16.xml><?xml version="1.0" encoding="utf-8"?>
<p:tagLst xmlns:a="http://schemas.openxmlformats.org/drawingml/2006/main" xmlns:r="http://schemas.openxmlformats.org/officeDocument/2006/relationships" xmlns:p="http://schemas.openxmlformats.org/presentationml/2006/main">
  <p:tag name="TIMING" val="|0.5"/>
</p:tagLst>
</file>

<file path=ppt/tags/tag2.xml><?xml version="1.0" encoding="utf-8"?>
<p:tagLst xmlns:a="http://schemas.openxmlformats.org/drawingml/2006/main" xmlns:r="http://schemas.openxmlformats.org/officeDocument/2006/relationships" xmlns:p="http://schemas.openxmlformats.org/presentationml/2006/main">
  <p:tag name="TIMING" val="|1.3|1.6|7.4|1.5|1.5"/>
</p:tagLst>
</file>

<file path=ppt/tags/tag3.xml><?xml version="1.0" encoding="utf-8"?>
<p:tagLst xmlns:a="http://schemas.openxmlformats.org/drawingml/2006/main" xmlns:r="http://schemas.openxmlformats.org/officeDocument/2006/relationships" xmlns:p="http://schemas.openxmlformats.org/presentationml/2006/main">
  <p:tag name="TIMING" val="|0.8"/>
</p:tagLst>
</file>

<file path=ppt/tags/tag4.xml><?xml version="1.0" encoding="utf-8"?>
<p:tagLst xmlns:a="http://schemas.openxmlformats.org/drawingml/2006/main" xmlns:r="http://schemas.openxmlformats.org/officeDocument/2006/relationships" xmlns:p="http://schemas.openxmlformats.org/presentationml/2006/main">
  <p:tag name="TIMING" val="|0.4|4.1|0.9|5.3|1.8|2.2|1.9|2.4|2.4|1.9|2.3|1.3"/>
</p:tagLst>
</file>

<file path=ppt/tags/tag5.xml><?xml version="1.0" encoding="utf-8"?>
<p:tagLst xmlns:a="http://schemas.openxmlformats.org/drawingml/2006/main" xmlns:r="http://schemas.openxmlformats.org/officeDocument/2006/relationships" xmlns:p="http://schemas.openxmlformats.org/presentationml/2006/main">
  <p:tag name="TIMING" val="|0.5|1.9|1.2"/>
</p:tagLst>
</file>

<file path=ppt/tags/tag6.xml><?xml version="1.0" encoding="utf-8"?>
<p:tagLst xmlns:a="http://schemas.openxmlformats.org/drawingml/2006/main" xmlns:r="http://schemas.openxmlformats.org/officeDocument/2006/relationships" xmlns:p="http://schemas.openxmlformats.org/presentationml/2006/main">
  <p:tag name="TIMING" val="|1.4|1.8|8.1"/>
</p:tagLst>
</file>

<file path=ppt/tags/tag7.xml><?xml version="1.0" encoding="utf-8"?>
<p:tagLst xmlns:a="http://schemas.openxmlformats.org/drawingml/2006/main" xmlns:r="http://schemas.openxmlformats.org/officeDocument/2006/relationships" xmlns:p="http://schemas.openxmlformats.org/presentationml/2006/main">
  <p:tag name="TIMING" val="|1.1|2.1"/>
</p:tagLst>
</file>

<file path=ppt/tags/tag8.xml><?xml version="1.0" encoding="utf-8"?>
<p:tagLst xmlns:a="http://schemas.openxmlformats.org/drawingml/2006/main" xmlns:r="http://schemas.openxmlformats.org/officeDocument/2006/relationships" xmlns:p="http://schemas.openxmlformats.org/presentationml/2006/main">
  <p:tag name="TIMING" val="|1|1.9|2.8|1.5"/>
</p:tagLst>
</file>

<file path=ppt/tags/tag9.xml><?xml version="1.0" encoding="utf-8"?>
<p:tagLst xmlns:a="http://schemas.openxmlformats.org/drawingml/2006/main" xmlns:r="http://schemas.openxmlformats.org/officeDocument/2006/relationships" xmlns:p="http://schemas.openxmlformats.org/presentationml/2006/main">
  <p:tag name="TIMING" val="|1.1|2.2"/>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2268</TotalTime>
  <Words>830</Words>
  <Application>Microsoft Office PowerPoint</Application>
  <PresentationFormat>Экран (4:3)</PresentationFormat>
  <Paragraphs>132</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Проект «Олимпиадное движение как одно из направлений в работе с одаренными детьми</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Клюшкины</dc:creator>
  <cp:lastModifiedBy>соколенок</cp:lastModifiedBy>
  <cp:revision>246</cp:revision>
  <dcterms:created xsi:type="dcterms:W3CDTF">2014-05-28T18:38:22Z</dcterms:created>
  <dcterms:modified xsi:type="dcterms:W3CDTF">2018-05-11T09:54:27Z</dcterms:modified>
</cp:coreProperties>
</file>