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tags/tag8.xml" ContentType="application/vnd.openxmlformats-officedocument.presentationml.tag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tags/tag2.xml" ContentType="application/vnd.openxmlformats-officedocument.presentationml.tags+xml"/>
  <Override PartName="/ppt/tags/tag3.xml" ContentType="application/vnd.openxmlformats-officedocument.presentationml.tags+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tags/tag16.xml" ContentType="application/vnd.openxmlformats-officedocument.presentationml.tags+xml"/>
  <Override PartName="/ppt/commentAuthors.xml" ContentType="application/vnd.openxmlformats-officedocument.presentationml.commentAuthors+xml"/>
  <Override PartName="/ppt/slideLayouts/slideLayout10.xml" ContentType="application/vnd.openxmlformats-officedocument.presentationml.slideLayout+xml"/>
  <Default Extension="gif" ContentType="image/gif"/>
  <Override PartName="/ppt/tags/tag14.xml" ContentType="application/vnd.openxmlformats-officedocument.presentationml.tags+xml"/>
  <Override PartName="/ppt/tags/tag15.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ags/tag5.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2" r:id="rId2"/>
    <p:sldId id="321" r:id="rId3"/>
    <p:sldId id="280" r:id="rId4"/>
    <p:sldId id="295" r:id="rId5"/>
    <p:sldId id="292" r:id="rId6"/>
    <p:sldId id="279" r:id="rId7"/>
    <p:sldId id="275" r:id="rId8"/>
    <p:sldId id="288" r:id="rId9"/>
    <p:sldId id="273" r:id="rId10"/>
    <p:sldId id="282" r:id="rId11"/>
    <p:sldId id="304" r:id="rId12"/>
    <p:sldId id="278" r:id="rId13"/>
    <p:sldId id="310" r:id="rId14"/>
    <p:sldId id="308" r:id="rId15"/>
    <p:sldId id="323" r:id="rId16"/>
    <p:sldId id="322" r:id="rId17"/>
    <p:sldId id="320" r:id="rId18"/>
    <p:sldId id="291" r:id="rId19"/>
    <p:sldId id="289" r:id="rId20"/>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Клюшкины"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Rg st="1" end="23"/>
    <p:penClr>
      <a:srgbClr val="99FF66"/>
    </p:penClr>
    <p:extLst>
      <p:ext uri="{EC167BDD-8182-4AB7-AECC-EB403E3ABB37}">
        <p14:laserClr xmlns:p14="http://schemas.microsoft.com/office/powerpoint/2010/main" xmlns="">
          <a:srgbClr val="00FF00"/>
        </p14:laserClr>
      </p:ext>
      <p:ext uri="{2FDB2607-1784-4EEB-B798-7EB5836EED8A}">
        <p14:showMediaCtrls xmlns:p14="http://schemas.microsoft.com/office/powerpoint/2010/main" xmlns="" val="1"/>
      </p:ext>
    </p:extLst>
  </p:showPr>
  <p:clrMru>
    <a:srgbClr val="FF9900"/>
    <a:srgbClr val="FF00FF"/>
    <a:srgbClr val="CCCC00"/>
    <a:srgbClr val="0099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58" d="100"/>
          <a:sy n="58" d="100"/>
        </p:scale>
        <p:origin x="-1716" y="-300"/>
      </p:cViewPr>
      <p:guideLst>
        <p:guide orient="horz"/>
        <p:guide/>
      </p:guideLst>
    </p:cSldViewPr>
  </p:slid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AADFA149-C446-470A-A9A8-D3119285D6B4}" type="datetimeFigureOut">
              <a:rPr lang="ru-RU"/>
              <a:pPr>
                <a:defRPr/>
              </a:pPr>
              <a:t>11.05.2018</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EB8AD00-D0D7-4D53-9F14-F040509F1328}" type="slidenum">
              <a:rPr lang="ru-RU"/>
              <a:pPr>
                <a:defRPr/>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F6AACC42-7DE8-4039-8D22-5B129C6CCCFE}" type="datetimeFigureOut">
              <a:rPr lang="ru-RU"/>
              <a:pPr>
                <a:defRPr/>
              </a:pPr>
              <a:t>11.05.2018</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31B445A3-2194-4C38-A2E4-25BE666E7CA0}" type="slidenum">
              <a:rPr lang="ru-RU"/>
              <a:pPr>
                <a:defRPr/>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8698F6EF-7867-44FC-AD47-98ABA721E827}" type="datetimeFigureOut">
              <a:rPr lang="ru-RU"/>
              <a:pPr>
                <a:defRPr/>
              </a:pPr>
              <a:t>11.05.2018</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F677481-A5C4-4842-B85A-3747285FFB0C}" type="slidenum">
              <a:rPr lang="ru-RU"/>
              <a:pPr>
                <a:defRPr/>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1C4FB03D-DA94-473D-A35C-1F0E733E0B10}" type="datetimeFigureOut">
              <a:rPr lang="ru-RU"/>
              <a:pPr>
                <a:defRPr/>
              </a:pPr>
              <a:t>11.05.2018</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A672956-D60C-4518-9D14-FF70D97985EA}" type="slidenum">
              <a:rPr lang="ru-RU"/>
              <a:pPr>
                <a:defRPr/>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7B473F4F-07E8-4354-B950-5078F3D02D5C}" type="datetimeFigureOut">
              <a:rPr lang="ru-RU"/>
              <a:pPr>
                <a:defRPr/>
              </a:pPr>
              <a:t>11.05.2018</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583DCC8-5B34-490B-838C-D81E25502CDF}" type="slidenum">
              <a:rPr lang="ru-RU"/>
              <a:pPr>
                <a:defRPr/>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B704621F-913A-4D65-B56E-7B105911565B}" type="datetimeFigureOut">
              <a:rPr lang="ru-RU"/>
              <a:pPr>
                <a:defRPr/>
              </a:pPr>
              <a:t>11.05.2018</a:t>
            </a:fld>
            <a:endParaRPr lang="ru-RU" dirty="0"/>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25FB956F-7C97-4B02-9693-1C0A0B6C473C}" type="slidenum">
              <a:rPr lang="ru-RU"/>
              <a:pPr>
                <a:defRPr/>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714F12F5-F6A5-4BFE-8D49-8AA25F1EFD7C}" type="datetimeFigureOut">
              <a:rPr lang="ru-RU"/>
              <a:pPr>
                <a:defRPr/>
              </a:pPr>
              <a:t>11.05.2018</a:t>
            </a:fld>
            <a:endParaRPr lang="ru-RU" dirty="0"/>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2621A532-D929-4C91-B5ED-A519832C7018}" type="slidenum">
              <a:rPr lang="ru-RU"/>
              <a:pPr>
                <a:defRPr/>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850D1AE3-B9D1-4517-AB5D-2CCDD9A0F000}" type="datetimeFigureOut">
              <a:rPr lang="ru-RU"/>
              <a:pPr>
                <a:defRPr/>
              </a:pPr>
              <a:t>11.05.2018</a:t>
            </a:fld>
            <a:endParaRPr lang="ru-RU" dirty="0"/>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1B9625E3-002D-4C28-96E5-DB967615A88F}" type="slidenum">
              <a:rPr lang="ru-RU"/>
              <a:pPr>
                <a:defRPr/>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794AA2F3-FD00-4497-8C4C-95AC861A1920}" type="datetimeFigureOut">
              <a:rPr lang="ru-RU"/>
              <a:pPr>
                <a:defRPr/>
              </a:pPr>
              <a:t>11.05.2018</a:t>
            </a:fld>
            <a:endParaRPr lang="ru-RU" dirty="0"/>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430BD752-9011-4739-8B14-7A09A3461AE6}" type="slidenum">
              <a:rPr lang="ru-RU"/>
              <a:pPr>
                <a:defRPr/>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9B585EEE-8BEF-4DB1-8431-643C95C96ADE}" type="datetimeFigureOut">
              <a:rPr lang="ru-RU"/>
              <a:pPr>
                <a:defRPr/>
              </a:pPr>
              <a:t>11.05.2018</a:t>
            </a:fld>
            <a:endParaRPr lang="ru-RU" dirty="0"/>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5241F674-5013-4D03-86D8-D463E0BD9062}" type="slidenum">
              <a:rPr lang="ru-RU"/>
              <a:pPr>
                <a:defRPr/>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0E23AB7B-B811-4A9D-954F-4164D0FEF899}" type="datetimeFigureOut">
              <a:rPr lang="ru-RU"/>
              <a:pPr>
                <a:defRPr/>
              </a:pPr>
              <a:t>11.05.2018</a:t>
            </a:fld>
            <a:endParaRPr lang="ru-RU" dirty="0"/>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A13F9154-59C3-4591-A609-27E0A517F0F8}" type="slidenum">
              <a:rPr lang="ru-RU"/>
              <a:pPr>
                <a:defRPr/>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F0C1C5C-8AE9-482A-B02C-EA48B71BC0EB}" type="datetimeFigureOut">
              <a:rPr lang="ru-RU"/>
              <a:pPr>
                <a:defRPr/>
              </a:pPr>
              <a:t>11.05.2018</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C65E4C69-63E0-41B8-BCA7-064F6FA1C913}" type="slidenum">
              <a:rPr lang="ru-RU"/>
              <a:pPr>
                <a:defRPr/>
              </a:pPr>
              <a:t>‹#›</a:t>
            </a:fld>
            <a:endParaRPr lang="ru-RU"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10.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tags" Target="../tags/tag12.xml"/><Relationship Id="rId5" Type="http://schemas.openxmlformats.org/officeDocument/2006/relationships/image" Target="../media/image16.jpeg"/><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13.xml"/><Relationship Id="rId5" Type="http://schemas.openxmlformats.org/officeDocument/2006/relationships/image" Target="../media/image18.jpeg"/><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9.jpeg"/><Relationship Id="rId1" Type="http://schemas.openxmlformats.org/officeDocument/2006/relationships/slideLayout" Target="../slideLayouts/slideLayout6.xml"/><Relationship Id="rId5" Type="http://schemas.openxmlformats.org/officeDocument/2006/relationships/image" Target="../media/image20.jpeg"/><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tags" Target="../tags/tag2.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7.gif"/></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9.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Grp="1"/>
          </p:cNvSpPr>
          <p:nvPr>
            <p:ph type="title" idx="4294967295"/>
          </p:nvPr>
        </p:nvSpPr>
        <p:spPr/>
        <p:txBody>
          <a:bodyPr/>
          <a:lstStyle/>
          <a:p>
            <a:pPr eaLnBrk="1" hangingPunct="1"/>
            <a:endParaRPr lang="ru-RU" dirty="0" smtClean="0"/>
          </a:p>
        </p:txBody>
      </p:sp>
      <p:sp>
        <p:nvSpPr>
          <p:cNvPr id="13314" name="Rectangle 3"/>
          <p:cNvSpPr>
            <a:spLocks noGrp="1"/>
          </p:cNvSpPr>
          <p:nvPr>
            <p:ph type="body" idx="4294967295"/>
          </p:nvPr>
        </p:nvSpPr>
        <p:spPr/>
        <p:txBody>
          <a:bodyPr/>
          <a:lstStyle/>
          <a:p>
            <a:pPr eaLnBrk="1" hangingPunct="1"/>
            <a:endParaRPr lang="ru-RU" dirty="0" smtClean="0"/>
          </a:p>
        </p:txBody>
      </p:sp>
      <p:pic>
        <p:nvPicPr>
          <p:cNvPr id="13315" name="Picture 4" descr="шаблон 2 титульник"/>
          <p:cNvPicPr>
            <a:picLocks noChangeAspect="1" noChangeArrowheads="1"/>
          </p:cNvPicPr>
          <p:nvPr/>
        </p:nvPicPr>
        <p:blipFill>
          <a:blip r:embed="rId3" cstate="screen"/>
          <a:srcRect/>
          <a:stretch>
            <a:fillRect/>
          </a:stretch>
        </p:blipFill>
        <p:spPr bwMode="auto">
          <a:xfrm>
            <a:off x="0" y="-12304"/>
            <a:ext cx="9144000" cy="6870264"/>
          </a:xfrm>
          <a:prstGeom prst="rect">
            <a:avLst/>
          </a:prstGeom>
          <a:ln>
            <a:noFill/>
          </a:ln>
          <a:effectLst>
            <a:softEdge rad="112500"/>
          </a:effectLst>
        </p:spPr>
      </p:pic>
      <p:sp>
        <p:nvSpPr>
          <p:cNvPr id="13316" name="Rectangle 5"/>
          <p:cNvSpPr>
            <a:spLocks noChangeArrowheads="1"/>
          </p:cNvSpPr>
          <p:nvPr/>
        </p:nvSpPr>
        <p:spPr bwMode="auto">
          <a:xfrm flipV="1">
            <a:off x="2286000" y="2424113"/>
            <a:ext cx="4572000" cy="366712"/>
          </a:xfrm>
          <a:prstGeom prst="rect">
            <a:avLst/>
          </a:prstGeom>
          <a:noFill/>
          <a:ln w="9525">
            <a:noFill/>
            <a:miter lim="800000"/>
            <a:headEnd/>
            <a:tailEnd/>
          </a:ln>
        </p:spPr>
        <p:txBody>
          <a:bodyPr rot="10800000">
            <a:spAutoFit/>
          </a:bodyPr>
          <a:lstStyle/>
          <a:p>
            <a:endParaRPr lang="ru-RU" b="1" dirty="0">
              <a:latin typeface="Calibri" pitchFamily="34" charset="0"/>
            </a:endParaRPr>
          </a:p>
        </p:txBody>
      </p:sp>
      <p:sp>
        <p:nvSpPr>
          <p:cNvPr id="13317" name="Rectangle 6"/>
          <p:cNvSpPr>
            <a:spLocks noChangeArrowheads="1"/>
          </p:cNvSpPr>
          <p:nvPr/>
        </p:nvSpPr>
        <p:spPr bwMode="auto">
          <a:xfrm>
            <a:off x="1403350" y="4149725"/>
            <a:ext cx="7129463" cy="646113"/>
          </a:xfrm>
          <a:prstGeom prst="rect">
            <a:avLst/>
          </a:prstGeom>
          <a:noFill/>
          <a:ln w="9525">
            <a:noFill/>
            <a:miter lim="800000"/>
            <a:headEnd/>
            <a:tailEnd/>
          </a:ln>
        </p:spPr>
        <p:txBody>
          <a:bodyPr>
            <a:spAutoFit/>
          </a:bodyPr>
          <a:lstStyle/>
          <a:p>
            <a:r>
              <a:rPr lang="ru-RU" sz="3600" b="1" dirty="0">
                <a:latin typeface="Times New Roman" pitchFamily="18" charset="0"/>
              </a:rPr>
              <a:t> </a:t>
            </a:r>
          </a:p>
        </p:txBody>
      </p:sp>
      <p:sp>
        <p:nvSpPr>
          <p:cNvPr id="8" name="Прямоугольник 7"/>
          <p:cNvSpPr/>
          <p:nvPr/>
        </p:nvSpPr>
        <p:spPr>
          <a:xfrm>
            <a:off x="2555776" y="3356992"/>
            <a:ext cx="4752527" cy="707886"/>
          </a:xfrm>
          <a:prstGeom prst="rect">
            <a:avLst/>
          </a:prstGeom>
        </p:spPr>
        <p:txBody>
          <a:bodyPr>
            <a:spAutoFit/>
          </a:bodyPr>
          <a:lstStyle/>
          <a:p>
            <a:pPr algn="ctr" fontAlgn="auto">
              <a:spcBef>
                <a:spcPts val="0"/>
              </a:spcBef>
              <a:spcAft>
                <a:spcPts val="0"/>
              </a:spcAft>
              <a:defRPr/>
            </a:pPr>
            <a:r>
              <a:rPr lang="ru-RU" sz="40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mn-lt"/>
                <a:cs typeface="+mn-cs"/>
              </a:rPr>
              <a:t> </a:t>
            </a:r>
            <a:endParaRPr lang="ru-RU" sz="4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latin typeface="+mn-lt"/>
              <a:cs typeface="+mn-cs"/>
            </a:endParaRPr>
          </a:p>
        </p:txBody>
      </p:sp>
      <p:sp>
        <p:nvSpPr>
          <p:cNvPr id="3" name="Прямоугольник 2"/>
          <p:cNvSpPr/>
          <p:nvPr/>
        </p:nvSpPr>
        <p:spPr>
          <a:xfrm>
            <a:off x="2071670" y="6457890"/>
            <a:ext cx="5929354" cy="400110"/>
          </a:xfrm>
          <a:prstGeom prst="rect">
            <a:avLst/>
          </a:prstGeom>
        </p:spPr>
        <p:txBody>
          <a:bodyPr wrap="square">
            <a:spAutoFit/>
          </a:bodyPr>
          <a:lstStyle/>
          <a:p>
            <a:pPr algn="ctr"/>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Corsiva" panose="03010101010201010101" pitchFamily="66" charset="0"/>
              </a:rPr>
              <a:t>Зам.зав.по ВМР : Шихова </a:t>
            </a:r>
            <a:r>
              <a:rPr lang="ru-RU" sz="2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Corsiva" panose="03010101010201010101" pitchFamily="66" charset="0"/>
              </a:rPr>
              <a:t>Кулян</a:t>
            </a:r>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Corsiva" panose="03010101010201010101" pitchFamily="66" charset="0"/>
              </a:rPr>
              <a:t>  </a:t>
            </a:r>
            <a:r>
              <a:rPr lang="ru-RU" sz="2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Corsiva" panose="03010101010201010101" pitchFamily="66" charset="0"/>
              </a:rPr>
              <a:t>Алсафаевна</a:t>
            </a:r>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Corsiva" panose="03010101010201010101" pitchFamily="66" charset="0"/>
              </a:rPr>
              <a:t> </a:t>
            </a:r>
            <a:endParaRPr lang="ru-RU"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Corsiva" panose="03010101010201010101" pitchFamily="66" charset="0"/>
            </a:endParaRPr>
          </a:p>
        </p:txBody>
      </p:sp>
      <p:sp>
        <p:nvSpPr>
          <p:cNvPr id="4" name="Прямоугольник 3"/>
          <p:cNvSpPr/>
          <p:nvPr/>
        </p:nvSpPr>
        <p:spPr>
          <a:xfrm>
            <a:off x="3779912" y="476672"/>
            <a:ext cx="5184576" cy="369332"/>
          </a:xfrm>
          <a:prstGeom prst="rect">
            <a:avLst/>
          </a:prstGeom>
        </p:spPr>
        <p:txBody>
          <a:bodyPr wrap="square">
            <a:spAutoFit/>
          </a:bodyPr>
          <a:lstStyle/>
          <a:p>
            <a:r>
              <a:rPr lang="ru-RU" dirty="0" smtClean="0"/>
              <a:t> </a:t>
            </a:r>
            <a:endParaRPr lang="ru-RU" dirty="0"/>
          </a:p>
        </p:txBody>
      </p:sp>
      <p:sp>
        <p:nvSpPr>
          <p:cNvPr id="5" name="Прямоугольник 4"/>
          <p:cNvSpPr/>
          <p:nvPr/>
        </p:nvSpPr>
        <p:spPr>
          <a:xfrm>
            <a:off x="4427984" y="260648"/>
            <a:ext cx="4536504" cy="2185214"/>
          </a:xfrm>
          <a:prstGeom prst="rect">
            <a:avLst/>
          </a:prstGeom>
        </p:spPr>
        <p:txBody>
          <a:bodyPr wrap="square">
            <a:spAutoFit/>
          </a:bodyPr>
          <a:lstStyle/>
          <a:p>
            <a:pPr algn="ctr"/>
            <a:r>
              <a:rPr lang="en-US" b="1" dirty="0" smtClean="0">
                <a:solidFill>
                  <a:srgbClr val="92D050"/>
                </a:solidFill>
                <a:latin typeface="Tahoma" panose="020B0604030504040204" pitchFamily="34" charset="0"/>
              </a:rPr>
              <a:t> </a:t>
            </a:r>
            <a:r>
              <a:rPr lang="ru-RU" sz="2000" b="1" dirty="0" smtClean="0">
                <a:solidFill>
                  <a:srgbClr val="FF0000"/>
                </a:solidFill>
                <a:latin typeface="Franklin Gothic Demi" pitchFamily="34" charset="0"/>
              </a:rPr>
              <a:t>Муниципальное  бюджетное </a:t>
            </a:r>
            <a:endParaRPr lang="en-US" sz="2000" b="1" dirty="0" smtClean="0">
              <a:solidFill>
                <a:srgbClr val="FF0000"/>
              </a:solidFill>
              <a:latin typeface="Franklin Gothic Demi" pitchFamily="34" charset="0"/>
            </a:endParaRPr>
          </a:p>
          <a:p>
            <a:pPr algn="ctr"/>
            <a:r>
              <a:rPr lang="en-US" sz="2000" b="1" dirty="0" smtClean="0">
                <a:solidFill>
                  <a:srgbClr val="FF0000"/>
                </a:solidFill>
                <a:latin typeface="Franklin Gothic Demi" pitchFamily="34" charset="0"/>
              </a:rPr>
              <a:t>    </a:t>
            </a:r>
            <a:r>
              <a:rPr lang="ru-RU" sz="2000" b="1" dirty="0" smtClean="0">
                <a:solidFill>
                  <a:srgbClr val="FF0000"/>
                </a:solidFill>
                <a:latin typeface="Franklin Gothic Demi" pitchFamily="34" charset="0"/>
              </a:rPr>
              <a:t>дошкольное образовательно</a:t>
            </a:r>
            <a:r>
              <a:rPr lang="ru-RU" sz="2000" b="1" dirty="0">
                <a:solidFill>
                  <a:srgbClr val="FF0000"/>
                </a:solidFill>
                <a:latin typeface="Franklin Gothic Demi" pitchFamily="34" charset="0"/>
              </a:rPr>
              <a:t>е</a:t>
            </a:r>
            <a:r>
              <a:rPr lang="ru-RU" sz="2000" b="1" dirty="0" smtClean="0">
                <a:solidFill>
                  <a:srgbClr val="FF0000"/>
                </a:solidFill>
                <a:latin typeface="Franklin Gothic Demi" pitchFamily="34" charset="0"/>
              </a:rPr>
              <a:t> </a:t>
            </a:r>
            <a:r>
              <a:rPr lang="en-US" sz="2000" b="1" dirty="0" smtClean="0">
                <a:solidFill>
                  <a:srgbClr val="FF0000"/>
                </a:solidFill>
                <a:latin typeface="Franklin Gothic Demi" pitchFamily="34" charset="0"/>
              </a:rPr>
              <a:t>                  </a:t>
            </a:r>
          </a:p>
          <a:p>
            <a:pPr algn="ctr"/>
            <a:r>
              <a:rPr lang="en-US" sz="2000" b="1" dirty="0">
                <a:solidFill>
                  <a:srgbClr val="FF0000"/>
                </a:solidFill>
                <a:latin typeface="Franklin Gothic Demi" pitchFamily="34" charset="0"/>
              </a:rPr>
              <a:t> </a:t>
            </a:r>
            <a:r>
              <a:rPr lang="en-US" sz="2000" b="1" dirty="0" smtClean="0">
                <a:solidFill>
                  <a:srgbClr val="FF0000"/>
                </a:solidFill>
                <a:latin typeface="Franklin Gothic Demi" pitchFamily="34" charset="0"/>
              </a:rPr>
              <a:t>        </a:t>
            </a:r>
            <a:r>
              <a:rPr lang="ru-RU" sz="2000" b="1" dirty="0" smtClean="0">
                <a:solidFill>
                  <a:srgbClr val="FF0000"/>
                </a:solidFill>
                <a:latin typeface="Franklin Gothic Demi" pitchFamily="34" charset="0"/>
              </a:rPr>
              <a:t>учреждение МБДОУ №4        «Соколенок»</a:t>
            </a:r>
            <a:r>
              <a:rPr lang="en-US" sz="2000" b="1" dirty="0" smtClean="0">
                <a:solidFill>
                  <a:srgbClr val="FF0000"/>
                </a:solidFill>
                <a:latin typeface="Franklin Gothic Demi" pitchFamily="34" charset="0"/>
              </a:rPr>
              <a:t>                  </a:t>
            </a:r>
          </a:p>
          <a:p>
            <a:pPr algn="ctr"/>
            <a:r>
              <a:rPr lang="en-US" sz="2000" b="1" dirty="0">
                <a:solidFill>
                  <a:srgbClr val="FF0000"/>
                </a:solidFill>
                <a:latin typeface="Franklin Gothic Demi" pitchFamily="34" charset="0"/>
                <a:cs typeface="Tahoma" panose="020B0604030504040204" pitchFamily="34" charset="0"/>
              </a:rPr>
              <a:t> </a:t>
            </a:r>
            <a:r>
              <a:rPr lang="en-US" sz="2000" b="1" dirty="0" smtClean="0">
                <a:solidFill>
                  <a:srgbClr val="FF0000"/>
                </a:solidFill>
                <a:latin typeface="Franklin Gothic Demi" pitchFamily="34" charset="0"/>
                <a:cs typeface="Tahoma" panose="020B0604030504040204" pitchFamily="34" charset="0"/>
              </a:rPr>
              <a:t>       </a:t>
            </a:r>
            <a:r>
              <a:rPr lang="ru-RU" sz="2000" b="1" dirty="0" smtClean="0">
                <a:solidFill>
                  <a:srgbClr val="FF0000"/>
                </a:solidFill>
                <a:latin typeface="Franklin Gothic Demi" pitchFamily="34" charset="0"/>
              </a:rPr>
              <a:t> </a:t>
            </a:r>
            <a:r>
              <a:rPr lang="en-US" sz="2000" b="1" dirty="0" smtClean="0">
                <a:solidFill>
                  <a:srgbClr val="FF0000"/>
                </a:solidFill>
                <a:latin typeface="Franklin Gothic Demi" pitchFamily="34" charset="0"/>
              </a:rPr>
              <a:t>            </a:t>
            </a:r>
          </a:p>
          <a:p>
            <a:r>
              <a:rPr lang="en-US" b="1" dirty="0">
                <a:solidFill>
                  <a:srgbClr val="92D050"/>
                </a:solidFill>
                <a:latin typeface="Franklin Gothic Demi" pitchFamily="34" charset="0"/>
              </a:rPr>
              <a:t> </a:t>
            </a:r>
            <a:r>
              <a:rPr lang="en-US" b="1" dirty="0" smtClean="0">
                <a:solidFill>
                  <a:srgbClr val="92D050"/>
                </a:solidFill>
                <a:latin typeface="Franklin Gothic Demi" pitchFamily="34" charset="0"/>
              </a:rPr>
              <a:t>                               </a:t>
            </a:r>
          </a:p>
          <a:p>
            <a:r>
              <a:rPr lang="en-US" b="1" dirty="0">
                <a:solidFill>
                  <a:srgbClr val="92D050"/>
                </a:solidFill>
                <a:latin typeface="Franklin Gothic Demi" pitchFamily="34" charset="0"/>
              </a:rPr>
              <a:t> </a:t>
            </a:r>
            <a:r>
              <a:rPr lang="en-US" b="1" dirty="0" smtClean="0">
                <a:solidFill>
                  <a:srgbClr val="92D050"/>
                </a:solidFill>
                <a:latin typeface="Franklin Gothic Demi" pitchFamily="34" charset="0"/>
              </a:rPr>
              <a:t>                               </a:t>
            </a:r>
            <a:endParaRPr lang="ru-RU" dirty="0">
              <a:solidFill>
                <a:srgbClr val="92D050"/>
              </a:solidFill>
              <a:latin typeface="Franklin Gothic Demi" pitchFamily="34" charset="0"/>
            </a:endParaRPr>
          </a:p>
        </p:txBody>
      </p:sp>
      <p:pic>
        <p:nvPicPr>
          <p:cNvPr id="14" name="Рисунок 13" descr="C:\Users\соколенок\Desktop\фасад садика\IMG_1046.JPG"/>
          <p:cNvPicPr/>
          <p:nvPr/>
        </p:nvPicPr>
        <p:blipFill>
          <a:blip r:embed="rId4" cstate="print"/>
          <a:srcRect/>
          <a:stretch>
            <a:fillRect/>
          </a:stretch>
        </p:blipFill>
        <p:spPr bwMode="auto">
          <a:xfrm>
            <a:off x="0" y="1500174"/>
            <a:ext cx="8929718" cy="4857784"/>
          </a:xfrm>
          <a:prstGeom prst="rect">
            <a:avLst/>
          </a:prstGeom>
          <a:ln>
            <a:noFill/>
          </a:ln>
          <a:effectLst>
            <a:softEdge rad="112500"/>
          </a:effectLst>
        </p:spPr>
      </p:pic>
    </p:spTree>
    <p:custDataLst>
      <p:tags r:id="rId1"/>
    </p:custDataLst>
  </p:cSld>
  <p:clrMapOvr>
    <a:masterClrMapping/>
  </p:clrMapOvr>
  <p:transition spd="slow" advClick="0" advTm="9580">
    <p:cover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Grp="1"/>
          </p:cNvSpPr>
          <p:nvPr>
            <p:ph type="title"/>
          </p:nvPr>
        </p:nvSpPr>
        <p:spPr/>
        <p:txBody>
          <a:bodyPr/>
          <a:lstStyle/>
          <a:p>
            <a:pPr eaLnBrk="1" hangingPunct="1"/>
            <a:endParaRPr lang="ru-RU" dirty="0" smtClean="0"/>
          </a:p>
        </p:txBody>
      </p:sp>
      <p:sp>
        <p:nvSpPr>
          <p:cNvPr id="14338" name="Rectangle 3"/>
          <p:cNvSpPr>
            <a:spLocks noGrp="1"/>
          </p:cNvSpPr>
          <p:nvPr>
            <p:ph type="body" idx="1"/>
          </p:nvPr>
        </p:nvSpPr>
        <p:spPr/>
        <p:txBody>
          <a:bodyPr/>
          <a:lstStyle/>
          <a:p>
            <a:pPr eaLnBrk="1" hangingPunct="1"/>
            <a:endParaRPr lang="ru-RU" dirty="0" smtClean="0"/>
          </a:p>
        </p:txBody>
      </p:sp>
      <p:pic>
        <p:nvPicPr>
          <p:cNvPr id="14339" name="Picture 4" descr="шаблон 2 титульник"/>
          <p:cNvPicPr>
            <a:picLocks noChangeAspect="1" noChangeArrowheads="1"/>
          </p:cNvPicPr>
          <p:nvPr/>
        </p:nvPicPr>
        <p:blipFill>
          <a:blip r:embed="rId2" cstate="screen"/>
          <a:srcRect/>
          <a:stretch>
            <a:fillRect/>
          </a:stretch>
        </p:blipFill>
        <p:spPr bwMode="auto">
          <a:xfrm>
            <a:off x="0" y="-11343"/>
            <a:ext cx="9144000" cy="6869343"/>
          </a:xfrm>
          <a:prstGeom prst="rect">
            <a:avLst/>
          </a:prstGeom>
          <a:ln>
            <a:noFill/>
          </a:ln>
          <a:effectLst>
            <a:outerShdw blurRad="292100" dist="139700" dir="2700000" algn="tl" rotWithShape="0">
              <a:srgbClr val="333333">
                <a:alpha val="65000"/>
              </a:srgbClr>
            </a:outerShdw>
          </a:effectLst>
        </p:spPr>
      </p:pic>
      <p:sp>
        <p:nvSpPr>
          <p:cNvPr id="14340" name="Прямоугольник 6"/>
          <p:cNvSpPr>
            <a:spLocks noChangeArrowheads="1"/>
          </p:cNvSpPr>
          <p:nvPr/>
        </p:nvSpPr>
        <p:spPr bwMode="auto">
          <a:xfrm>
            <a:off x="1258888" y="3357563"/>
            <a:ext cx="8137525" cy="522287"/>
          </a:xfrm>
          <a:prstGeom prst="rect">
            <a:avLst/>
          </a:prstGeom>
          <a:noFill/>
          <a:ln w="9525">
            <a:noFill/>
            <a:miter lim="800000"/>
            <a:headEnd/>
            <a:tailEnd/>
          </a:ln>
        </p:spPr>
        <p:txBody>
          <a:bodyPr>
            <a:spAutoFit/>
          </a:bodyPr>
          <a:lstStyle/>
          <a:p>
            <a:r>
              <a:rPr lang="ru-RU" sz="2800" b="1" i="1" dirty="0">
                <a:latin typeface="Calibri" pitchFamily="34" charset="0"/>
              </a:rPr>
              <a:t>        </a:t>
            </a:r>
            <a:endParaRPr lang="ru-RU" sz="2800" dirty="0">
              <a:latin typeface="Calibri" pitchFamily="34" charset="0"/>
            </a:endParaRPr>
          </a:p>
        </p:txBody>
      </p:sp>
      <p:sp>
        <p:nvSpPr>
          <p:cNvPr id="2" name="Прямоугольник 1"/>
          <p:cNvSpPr/>
          <p:nvPr/>
        </p:nvSpPr>
        <p:spPr>
          <a:xfrm>
            <a:off x="6492312" y="6456402"/>
            <a:ext cx="235962" cy="369332"/>
          </a:xfrm>
          <a:prstGeom prst="rect">
            <a:avLst/>
          </a:prstGeom>
        </p:spPr>
        <p:txBody>
          <a:bodyPr wrap="none">
            <a:spAutoFit/>
          </a:bodyPr>
          <a:lstStyle/>
          <a:p>
            <a:pPr algn="ct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Corsiva" panose="03010101010201010101" pitchFamily="66" charset="0"/>
              </a:rPr>
              <a:t> </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Corsiva" panose="03010101010201010101" pitchFamily="66" charset="0"/>
            </a:endParaRPr>
          </a:p>
        </p:txBody>
      </p:sp>
      <p:sp>
        <p:nvSpPr>
          <p:cNvPr id="8" name="Прямоугольник 7"/>
          <p:cNvSpPr/>
          <p:nvPr/>
        </p:nvSpPr>
        <p:spPr>
          <a:xfrm>
            <a:off x="4427984" y="0"/>
            <a:ext cx="4536504" cy="1569660"/>
          </a:xfrm>
          <a:prstGeom prst="rect">
            <a:avLst/>
          </a:prstGeom>
          <a:noFill/>
        </p:spPr>
        <p:txBody>
          <a:bodyPr wrap="square" lIns="91440" tIns="45720" rIns="91440" bIns="45720">
            <a:spAutoFit/>
          </a:bodyPr>
          <a:lstStyle/>
          <a:p>
            <a:pPr algn="ctr"/>
            <a:r>
              <a:rPr lang="ru-RU" sz="48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Monotype Corsiva" pitchFamily="66" charset="0"/>
              </a:rPr>
              <a:t>ВОВЛЕЧЕНИЕ РОДИТЕЛЕЙ</a:t>
            </a:r>
            <a:endParaRPr lang="ru-RU" sz="48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Monotype Corsiva" pitchFamily="66" charset="0"/>
            </a:endParaRPr>
          </a:p>
        </p:txBody>
      </p:sp>
      <p:sp>
        <p:nvSpPr>
          <p:cNvPr id="9" name="TextBox 8"/>
          <p:cNvSpPr txBox="1"/>
          <p:nvPr/>
        </p:nvSpPr>
        <p:spPr>
          <a:xfrm>
            <a:off x="1403648" y="3212976"/>
            <a:ext cx="7560840" cy="584775"/>
          </a:xfrm>
          <a:prstGeom prst="rect">
            <a:avLst/>
          </a:prstGeom>
          <a:noFill/>
        </p:spPr>
        <p:txBody>
          <a:bodyPr wrap="square" rtlCol="0">
            <a:spAutoFit/>
          </a:bodyPr>
          <a:lstStyle/>
          <a:p>
            <a:r>
              <a:rPr lang="ru-RU" sz="1600" b="1" i="1" dirty="0" smtClean="0">
                <a:solidFill>
                  <a:srgbClr val="C00000"/>
                </a:solidFill>
              </a:rPr>
              <a:t>В ПРОЕКТНУЮ ДЕЯТЕЛЬНОСТЬ МОЖНО И НУЖНО ВОВЛЕКАТЬ РОДИТЕЛЕЙ, НАПИСАВ, НАПРИМЕР, ТАКОЕ ОБЬЯВЛЕНИЕ:</a:t>
            </a:r>
            <a:endParaRPr lang="ru-RU" sz="1600" b="1" i="1" dirty="0">
              <a:solidFill>
                <a:srgbClr val="C00000"/>
              </a:solidFill>
            </a:endParaRPr>
          </a:p>
        </p:txBody>
      </p:sp>
      <p:sp>
        <p:nvSpPr>
          <p:cNvPr id="10" name="Скругленная прямоугольная выноска 9"/>
          <p:cNvSpPr/>
          <p:nvPr/>
        </p:nvSpPr>
        <p:spPr>
          <a:xfrm rot="11006715">
            <a:off x="1400441" y="3989121"/>
            <a:ext cx="6850032" cy="2072625"/>
          </a:xfrm>
          <a:prstGeom prst="wedgeRoundRectCallout">
            <a:avLst>
              <a:gd name="adj1" fmla="val -57049"/>
              <a:gd name="adj2" fmla="val 79119"/>
              <a:gd name="adj3" fmla="val 16667"/>
            </a:avLst>
          </a:prstGeom>
          <a:solidFill>
            <a:srgbClr val="CC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TextBox 4"/>
          <p:cNvSpPr txBox="1"/>
          <p:nvPr/>
        </p:nvSpPr>
        <p:spPr>
          <a:xfrm rot="375912">
            <a:off x="1511580" y="4041829"/>
            <a:ext cx="6592173" cy="2862322"/>
          </a:xfrm>
          <a:prstGeom prst="rect">
            <a:avLst/>
          </a:prstGeom>
          <a:noFill/>
        </p:spPr>
        <p:txBody>
          <a:bodyPr wrap="square" rtlCol="0">
            <a:spAutoFit/>
          </a:bodyPr>
          <a:lstStyle/>
          <a:p>
            <a:pPr algn="ctr"/>
            <a:r>
              <a:rPr lang="ru-RU" sz="1400" b="1" dirty="0" smtClean="0">
                <a:latin typeface="Arial Black" panose="020B0A04020102020204" pitchFamily="34" charset="0"/>
              </a:rPr>
              <a:t>Дорогие мамы и папы!</a:t>
            </a:r>
          </a:p>
          <a:p>
            <a:r>
              <a:rPr lang="ru-RU" sz="1400" b="1" dirty="0" smtClean="0">
                <a:latin typeface="Arial Black" panose="020B0A04020102020204" pitchFamily="34" charset="0"/>
              </a:rPr>
              <a:t>Пока мы ещё маленькие, </a:t>
            </a:r>
            <a:r>
              <a:rPr lang="ru-RU" sz="1400" b="1" dirty="0">
                <a:latin typeface="Arial Black" panose="020B0A04020102020204" pitchFamily="34" charset="0"/>
              </a:rPr>
              <a:t>н</a:t>
            </a:r>
            <a:r>
              <a:rPr lang="ru-RU" sz="1400" b="1" dirty="0" smtClean="0">
                <a:latin typeface="Arial Black" panose="020B0A04020102020204" pitchFamily="34" charset="0"/>
              </a:rPr>
              <a:t>о когда вырастем большими, обязательно станем космонавтами или космическими туристами. В космос, конечно, без специальной подготовки не полетишь. Мы хотим многое узнать о космосе, но без вашей помощи нам не обойтись! Мы будем вам благодарны, если вы принесёте для нас бумагу, старые журналы, коробки, картинки и книги о космосе.</a:t>
            </a:r>
          </a:p>
          <a:p>
            <a:r>
              <a:rPr lang="ru-RU" sz="1400" b="1" dirty="0">
                <a:latin typeface="Arial Black" panose="020B0A04020102020204" pitchFamily="34" charset="0"/>
              </a:rPr>
              <a:t> </a:t>
            </a:r>
            <a:r>
              <a:rPr lang="ru-RU" sz="1400" b="1" dirty="0" smtClean="0">
                <a:latin typeface="Arial Black" panose="020B0A04020102020204" pitchFamily="34" charset="0"/>
              </a:rPr>
              <a:t>                           Ваши будущие космонавты.</a:t>
            </a:r>
          </a:p>
          <a:p>
            <a:r>
              <a:rPr lang="ru-RU" b="1" dirty="0"/>
              <a:t> </a:t>
            </a:r>
            <a:endParaRPr lang="ru-RU" b="1" dirty="0" smtClean="0"/>
          </a:p>
          <a:p>
            <a:endParaRPr lang="ru-RU" b="1" dirty="0" smtClean="0"/>
          </a:p>
          <a:p>
            <a:endParaRPr lang="ru-RU" b="1" dirty="0"/>
          </a:p>
        </p:txBody>
      </p:sp>
    </p:spTree>
  </p:cSld>
  <p:clrMapOvr>
    <a:masterClrMapping/>
  </p:clrMapOvr>
  <p:transition spd="slow" advClick="0" advTm="2460">
    <p:cov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5"/>
          <p:cNvSpPr>
            <a:spLocks noGrp="1"/>
          </p:cNvSpPr>
          <p:nvPr>
            <p:ph type="ctrTitle" idx="4294967295"/>
          </p:nvPr>
        </p:nvSpPr>
        <p:spPr>
          <a:xfrm>
            <a:off x="685800" y="2130425"/>
            <a:ext cx="7772400" cy="1470025"/>
          </a:xfrm>
        </p:spPr>
        <p:txBody>
          <a:bodyPr/>
          <a:lstStyle/>
          <a:p>
            <a:pPr eaLnBrk="1" hangingPunct="1"/>
            <a:endParaRPr lang="ru-RU" dirty="0" smtClean="0"/>
          </a:p>
        </p:txBody>
      </p:sp>
      <p:sp>
        <p:nvSpPr>
          <p:cNvPr id="28674" name="Rectangle 6"/>
          <p:cNvSpPr>
            <a:spLocks noGrp="1"/>
          </p:cNvSpPr>
          <p:nvPr>
            <p:ph type="subTitle" idx="4294967295"/>
          </p:nvPr>
        </p:nvSpPr>
        <p:spPr>
          <a:xfrm>
            <a:off x="1371600" y="3886200"/>
            <a:ext cx="6400800" cy="1752600"/>
          </a:xfrm>
        </p:spPr>
        <p:txBody>
          <a:bodyPr/>
          <a:lstStyle/>
          <a:p>
            <a:pPr marL="0" indent="0" algn="ctr" eaLnBrk="1" hangingPunct="1">
              <a:buFont typeface="Arial" charset="0"/>
              <a:buNone/>
            </a:pPr>
            <a:endParaRPr lang="ru-RU" dirty="0" smtClean="0"/>
          </a:p>
        </p:txBody>
      </p:sp>
      <p:pic>
        <p:nvPicPr>
          <p:cNvPr id="28675" name="Picture 7" descr="шаблон 2 б"/>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28676" name="Прямоугольник 6"/>
          <p:cNvSpPr>
            <a:spLocks noChangeArrowheads="1"/>
          </p:cNvSpPr>
          <p:nvPr/>
        </p:nvSpPr>
        <p:spPr bwMode="auto">
          <a:xfrm>
            <a:off x="2286000" y="620713"/>
            <a:ext cx="6607175" cy="461962"/>
          </a:xfrm>
          <a:prstGeom prst="rect">
            <a:avLst/>
          </a:prstGeom>
          <a:noFill/>
          <a:ln w="9525">
            <a:noFill/>
            <a:miter lim="800000"/>
            <a:headEnd/>
            <a:tailEnd/>
          </a:ln>
        </p:spPr>
        <p:txBody>
          <a:bodyPr>
            <a:spAutoFit/>
          </a:bodyPr>
          <a:lstStyle/>
          <a:p>
            <a:endParaRPr lang="ru-RU" sz="2400" dirty="0">
              <a:latin typeface="Calibri" pitchFamily="34" charset="0"/>
            </a:endParaRPr>
          </a:p>
        </p:txBody>
      </p:sp>
      <p:pic>
        <p:nvPicPr>
          <p:cNvPr id="28677" name="Picture 7" descr="шаблон 2 б"/>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2" name="Прямоугольник 1"/>
          <p:cNvSpPr/>
          <p:nvPr/>
        </p:nvSpPr>
        <p:spPr>
          <a:xfrm>
            <a:off x="6492312" y="6471642"/>
            <a:ext cx="235962" cy="369332"/>
          </a:xfrm>
          <a:prstGeom prst="rect">
            <a:avLst/>
          </a:prstGeom>
        </p:spPr>
        <p:txBody>
          <a:bodyPr wrap="none">
            <a:spAutoFit/>
          </a:bodyPr>
          <a:lstStyle/>
          <a:p>
            <a:pPr algn="ct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Corsiva" panose="03010101010201010101" pitchFamily="66" charset="0"/>
              </a:rPr>
              <a:t> </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Corsiva" panose="03010101010201010101" pitchFamily="66" charset="0"/>
            </a:endParaRPr>
          </a:p>
        </p:txBody>
      </p:sp>
      <p:sp>
        <p:nvSpPr>
          <p:cNvPr id="9" name="Прямоугольник 8"/>
          <p:cNvSpPr/>
          <p:nvPr/>
        </p:nvSpPr>
        <p:spPr>
          <a:xfrm>
            <a:off x="2339752" y="188640"/>
            <a:ext cx="6804248" cy="1107996"/>
          </a:xfrm>
          <a:prstGeom prst="rect">
            <a:avLst/>
          </a:prstGeom>
        </p:spPr>
        <p:txBody>
          <a:bodyPr wrap="square">
            <a:spAutoFit/>
          </a:bodyPr>
          <a:lstStyle/>
          <a:p>
            <a:r>
              <a:rPr lang="ru-RU" sz="4800" b="1" dirty="0" smtClean="0">
                <a:solidFill>
                  <a:srgbClr val="7030A0"/>
                </a:solidFill>
                <a:latin typeface="Monotype Corsiva" pitchFamily="66" charset="0"/>
              </a:rPr>
              <a:t>Типология проектов в ДОУ</a:t>
            </a:r>
            <a:r>
              <a:rPr lang="ru-RU" sz="4000" dirty="0" smtClean="0"/>
              <a:t/>
            </a:r>
            <a:br>
              <a:rPr lang="ru-RU" sz="4000" dirty="0" smtClean="0"/>
            </a:br>
            <a:r>
              <a:rPr lang="ru-RU" dirty="0" smtClean="0"/>
              <a:t>                     ( по Е.С. Евдокимовой)</a:t>
            </a:r>
            <a:endParaRPr lang="ru-RU" dirty="0"/>
          </a:p>
        </p:txBody>
      </p:sp>
      <p:sp>
        <p:nvSpPr>
          <p:cNvPr id="18" name="Прямоугольник 17"/>
          <p:cNvSpPr/>
          <p:nvPr/>
        </p:nvSpPr>
        <p:spPr>
          <a:xfrm>
            <a:off x="2123728" y="1556792"/>
            <a:ext cx="2952328" cy="144016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2123728" y="1484784"/>
            <a:ext cx="2952328" cy="1446550"/>
          </a:xfrm>
          <a:prstGeom prst="rect">
            <a:avLst/>
          </a:prstGeom>
        </p:spPr>
        <p:txBody>
          <a:bodyPr wrap="square">
            <a:spAutoFit/>
          </a:bodyPr>
          <a:lstStyle/>
          <a:p>
            <a:pPr algn="ctr"/>
            <a:r>
              <a:rPr lang="ru-RU" sz="1600" b="1" i="1" u="sng" dirty="0" smtClean="0">
                <a:solidFill>
                  <a:srgbClr val="FF0000"/>
                </a:solidFill>
              </a:rPr>
              <a:t>По доминирующей </a:t>
            </a:r>
          </a:p>
          <a:p>
            <a:pPr algn="ctr"/>
            <a:r>
              <a:rPr lang="ru-RU" sz="1600" b="1" i="1" u="sng" dirty="0" smtClean="0">
                <a:solidFill>
                  <a:srgbClr val="FF0000"/>
                </a:solidFill>
              </a:rPr>
              <a:t>деятельности </a:t>
            </a:r>
          </a:p>
          <a:p>
            <a:pPr algn="ctr"/>
            <a:r>
              <a:rPr lang="ru-RU" sz="1400" b="1" dirty="0" smtClean="0"/>
              <a:t>(Исследовательские, </a:t>
            </a:r>
          </a:p>
          <a:p>
            <a:pPr algn="ctr"/>
            <a:r>
              <a:rPr lang="ru-RU" sz="1400" b="1" dirty="0" smtClean="0"/>
              <a:t>информационные, творческие,</a:t>
            </a:r>
          </a:p>
          <a:p>
            <a:pPr algn="ctr"/>
            <a:r>
              <a:rPr lang="ru-RU" sz="1400" b="1" dirty="0" smtClean="0"/>
              <a:t>игровые, приключенческие,</a:t>
            </a:r>
          </a:p>
          <a:p>
            <a:pPr algn="ctr"/>
            <a:r>
              <a:rPr lang="ru-RU" sz="1400" b="1" dirty="0" smtClean="0"/>
              <a:t>практико-ориентированные)</a:t>
            </a:r>
            <a:endParaRPr lang="ru-RU" sz="1400" b="1" dirty="0"/>
          </a:p>
        </p:txBody>
      </p:sp>
      <p:sp>
        <p:nvSpPr>
          <p:cNvPr id="19" name="Прямоугольник 18"/>
          <p:cNvSpPr/>
          <p:nvPr/>
        </p:nvSpPr>
        <p:spPr>
          <a:xfrm>
            <a:off x="5580112" y="1484784"/>
            <a:ext cx="3240360" cy="165618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5580112" y="1484784"/>
            <a:ext cx="3312368" cy="1415772"/>
          </a:xfrm>
          <a:prstGeom prst="rect">
            <a:avLst/>
          </a:prstGeom>
        </p:spPr>
        <p:txBody>
          <a:bodyPr wrap="square">
            <a:spAutoFit/>
          </a:bodyPr>
          <a:lstStyle/>
          <a:p>
            <a:pPr algn="ctr"/>
            <a:r>
              <a:rPr lang="ru-RU" sz="1600" b="1" i="1" u="sng" dirty="0" smtClean="0">
                <a:solidFill>
                  <a:srgbClr val="FF0000"/>
                </a:solidFill>
              </a:rPr>
              <a:t>По характеру контактов</a:t>
            </a:r>
          </a:p>
          <a:p>
            <a:pPr algn="ctr"/>
            <a:r>
              <a:rPr lang="ru-RU" sz="1400" b="1" dirty="0" smtClean="0"/>
              <a:t>(Внутри одной возрастной группы,</a:t>
            </a:r>
          </a:p>
          <a:p>
            <a:pPr algn="ctr"/>
            <a:r>
              <a:rPr lang="ru-RU" sz="1400" b="1" dirty="0" smtClean="0"/>
              <a:t>в контакте с другой возрастной </a:t>
            </a:r>
          </a:p>
          <a:p>
            <a:pPr algn="ctr"/>
            <a:r>
              <a:rPr lang="ru-RU" sz="1400" b="1" dirty="0" smtClean="0"/>
              <a:t>группой, внутри ДОУ, в контакте с </a:t>
            </a:r>
          </a:p>
          <a:p>
            <a:pPr algn="ctr"/>
            <a:r>
              <a:rPr lang="ru-RU" sz="1400" b="1" dirty="0" smtClean="0"/>
              <a:t>семьей,  учреждениями культуры, </a:t>
            </a:r>
          </a:p>
          <a:p>
            <a:pPr algn="ctr"/>
            <a:r>
              <a:rPr lang="ru-RU" sz="1400" b="1" dirty="0" smtClean="0"/>
              <a:t>общественными организациями)</a:t>
            </a:r>
            <a:endParaRPr lang="ru-RU" sz="1400" b="1" dirty="0"/>
          </a:p>
        </p:txBody>
      </p:sp>
      <p:sp>
        <p:nvSpPr>
          <p:cNvPr id="20" name="Прямоугольник 19"/>
          <p:cNvSpPr/>
          <p:nvPr/>
        </p:nvSpPr>
        <p:spPr>
          <a:xfrm>
            <a:off x="2267744" y="3140968"/>
            <a:ext cx="2736304" cy="163448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2123728" y="3068961"/>
            <a:ext cx="2880320" cy="1661993"/>
          </a:xfrm>
          <a:prstGeom prst="rect">
            <a:avLst/>
          </a:prstGeom>
        </p:spPr>
        <p:txBody>
          <a:bodyPr wrap="square">
            <a:spAutoFit/>
          </a:bodyPr>
          <a:lstStyle/>
          <a:p>
            <a:pPr algn="ctr"/>
            <a:r>
              <a:rPr lang="ru-RU" sz="1600" b="1" i="1" u="sng" dirty="0" smtClean="0">
                <a:solidFill>
                  <a:srgbClr val="FF0000"/>
                </a:solidFill>
              </a:rPr>
              <a:t>По характеру  </a:t>
            </a:r>
          </a:p>
          <a:p>
            <a:pPr algn="ctr"/>
            <a:r>
              <a:rPr lang="ru-RU" sz="1600" b="1" i="1" u="sng" dirty="0" smtClean="0">
                <a:solidFill>
                  <a:srgbClr val="FF0000"/>
                </a:solidFill>
              </a:rPr>
              <a:t>содержания</a:t>
            </a:r>
          </a:p>
          <a:p>
            <a:pPr algn="ctr"/>
            <a:r>
              <a:rPr lang="ru-RU" sz="1400" b="1" dirty="0" smtClean="0">
                <a:solidFill>
                  <a:schemeClr val="tx2"/>
                </a:solidFill>
              </a:rPr>
              <a:t>(</a:t>
            </a:r>
            <a:r>
              <a:rPr lang="ru-RU" sz="1400" b="1" dirty="0" smtClean="0"/>
              <a:t>Ребенок и семья, ребенок и </a:t>
            </a:r>
          </a:p>
          <a:p>
            <a:pPr algn="ctr"/>
            <a:r>
              <a:rPr lang="ru-RU" sz="1400" b="1" dirty="0" smtClean="0"/>
              <a:t>природа, ребенок и рукотворный</a:t>
            </a:r>
          </a:p>
          <a:p>
            <a:pPr algn="ctr"/>
            <a:r>
              <a:rPr lang="ru-RU" sz="1400" b="1" dirty="0" smtClean="0"/>
              <a:t> мир, ребенок и общество и </a:t>
            </a:r>
          </a:p>
          <a:p>
            <a:pPr algn="ctr"/>
            <a:r>
              <a:rPr lang="ru-RU" sz="1400" b="1" dirty="0" smtClean="0"/>
              <a:t>его культурные ценности)</a:t>
            </a:r>
            <a:endParaRPr lang="ru-RU" sz="1400" b="1" dirty="0"/>
          </a:p>
        </p:txBody>
      </p:sp>
      <p:sp>
        <p:nvSpPr>
          <p:cNvPr id="21" name="Прямоугольник 20"/>
          <p:cNvSpPr/>
          <p:nvPr/>
        </p:nvSpPr>
        <p:spPr>
          <a:xfrm>
            <a:off x="5868144" y="3356992"/>
            <a:ext cx="2952328" cy="144016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5940152" y="3284984"/>
            <a:ext cx="2520280" cy="1384995"/>
          </a:xfrm>
          <a:prstGeom prst="rect">
            <a:avLst/>
          </a:prstGeom>
        </p:spPr>
        <p:txBody>
          <a:bodyPr wrap="square">
            <a:spAutoFit/>
          </a:bodyPr>
          <a:lstStyle/>
          <a:p>
            <a:pPr algn="ctr"/>
            <a:r>
              <a:rPr lang="ru-RU" sz="1400" b="1" i="1" u="sng" dirty="0" smtClean="0">
                <a:solidFill>
                  <a:srgbClr val="FF0000"/>
                </a:solidFill>
              </a:rPr>
              <a:t>По количеству</a:t>
            </a:r>
          </a:p>
          <a:p>
            <a:pPr algn="ctr"/>
            <a:r>
              <a:rPr lang="ru-RU" sz="1400" b="1" i="1" u="sng" dirty="0" smtClean="0">
                <a:solidFill>
                  <a:srgbClr val="FF0000"/>
                </a:solidFill>
              </a:rPr>
              <a:t> участников</a:t>
            </a:r>
          </a:p>
          <a:p>
            <a:pPr algn="ctr"/>
            <a:r>
              <a:rPr lang="ru-RU" sz="1400" b="1" dirty="0" smtClean="0"/>
              <a:t>(Индивидуальный, парный, </a:t>
            </a:r>
          </a:p>
          <a:p>
            <a:pPr algn="ctr"/>
            <a:r>
              <a:rPr lang="ru-RU" sz="1400" b="1" dirty="0" smtClean="0"/>
              <a:t>групповой, фронтальный)</a:t>
            </a:r>
            <a:endParaRPr lang="ru-RU" sz="1400" b="1" dirty="0"/>
          </a:p>
        </p:txBody>
      </p:sp>
      <p:sp>
        <p:nvSpPr>
          <p:cNvPr id="22" name="Прямоугольник 21"/>
          <p:cNvSpPr/>
          <p:nvPr/>
        </p:nvSpPr>
        <p:spPr>
          <a:xfrm>
            <a:off x="2195736" y="4941168"/>
            <a:ext cx="3096344" cy="149046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Прямоугольник 22"/>
          <p:cNvSpPr/>
          <p:nvPr/>
        </p:nvSpPr>
        <p:spPr>
          <a:xfrm>
            <a:off x="5940152" y="5013176"/>
            <a:ext cx="2880320" cy="127444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1979712" y="5013176"/>
            <a:ext cx="3384376" cy="1169551"/>
          </a:xfrm>
          <a:prstGeom prst="rect">
            <a:avLst/>
          </a:prstGeom>
        </p:spPr>
        <p:txBody>
          <a:bodyPr wrap="square">
            <a:spAutoFit/>
          </a:bodyPr>
          <a:lstStyle/>
          <a:p>
            <a:pPr algn="ctr"/>
            <a:r>
              <a:rPr lang="ru-RU" sz="1400" b="1" i="1" u="sng" dirty="0" smtClean="0">
                <a:solidFill>
                  <a:srgbClr val="FF0000"/>
                </a:solidFill>
              </a:rPr>
              <a:t>По характеру участия </a:t>
            </a:r>
          </a:p>
          <a:p>
            <a:pPr algn="ctr"/>
            <a:r>
              <a:rPr lang="ru-RU" sz="1400" b="1" i="1" u="sng" dirty="0" smtClean="0">
                <a:solidFill>
                  <a:srgbClr val="FF0000"/>
                </a:solidFill>
              </a:rPr>
              <a:t>ребенка в проекте</a:t>
            </a:r>
          </a:p>
          <a:p>
            <a:pPr algn="ctr"/>
            <a:r>
              <a:rPr lang="ru-RU" sz="1400" b="1" dirty="0" smtClean="0"/>
              <a:t>(Заказчик, эксперт, исполнитель,</a:t>
            </a:r>
          </a:p>
          <a:p>
            <a:pPr algn="ctr"/>
            <a:r>
              <a:rPr lang="ru-RU" sz="1400" b="1" dirty="0" smtClean="0"/>
              <a:t>участник от зарождения до</a:t>
            </a:r>
          </a:p>
          <a:p>
            <a:pPr algn="ctr"/>
            <a:r>
              <a:rPr lang="ru-RU" sz="1400" b="1" dirty="0" smtClean="0"/>
              <a:t>получения результатов)</a:t>
            </a:r>
            <a:endParaRPr lang="ru-RU" sz="1400" b="1" dirty="0"/>
          </a:p>
        </p:txBody>
      </p:sp>
      <p:sp>
        <p:nvSpPr>
          <p:cNvPr id="16" name="Прямоугольник 15"/>
          <p:cNvSpPr/>
          <p:nvPr/>
        </p:nvSpPr>
        <p:spPr>
          <a:xfrm>
            <a:off x="6012160" y="5085184"/>
            <a:ext cx="2736304" cy="954107"/>
          </a:xfrm>
          <a:prstGeom prst="rect">
            <a:avLst/>
          </a:prstGeom>
        </p:spPr>
        <p:txBody>
          <a:bodyPr wrap="square">
            <a:spAutoFit/>
          </a:bodyPr>
          <a:lstStyle/>
          <a:p>
            <a:pPr algn="ctr"/>
            <a:r>
              <a:rPr lang="ru-RU" sz="1400" b="1" i="1" u="sng" dirty="0" smtClean="0">
                <a:solidFill>
                  <a:srgbClr val="FF0000"/>
                </a:solidFill>
              </a:rPr>
              <a:t>По продолжительности</a:t>
            </a:r>
          </a:p>
          <a:p>
            <a:pPr algn="ctr"/>
            <a:r>
              <a:rPr lang="ru-RU" sz="1400" b="1" dirty="0" smtClean="0">
                <a:solidFill>
                  <a:schemeClr val="tx2"/>
                </a:solidFill>
              </a:rPr>
              <a:t>(</a:t>
            </a:r>
            <a:r>
              <a:rPr lang="ru-RU" sz="1400" b="1" dirty="0" smtClean="0"/>
              <a:t>Краткосрочный, средней продолжительности, долгосрочный)</a:t>
            </a:r>
            <a:endParaRPr lang="ru-RU" sz="1400" b="1" dirty="0"/>
          </a:p>
        </p:txBody>
      </p:sp>
      <p:sp>
        <p:nvSpPr>
          <p:cNvPr id="24" name="Прямоугольник 23"/>
          <p:cNvSpPr/>
          <p:nvPr/>
        </p:nvSpPr>
        <p:spPr>
          <a:xfrm>
            <a:off x="4860032" y="1196752"/>
            <a:ext cx="1015663" cy="5018040"/>
          </a:xfrm>
          <a:prstGeom prst="rect">
            <a:avLst/>
          </a:prstGeom>
          <a:noFill/>
        </p:spPr>
        <p:txBody>
          <a:bodyPr vert="vert270" wrap="square" lIns="91440" tIns="45720" rIns="91440" bIns="45720">
            <a:spAutoFit/>
          </a:bodyPr>
          <a:lstStyle/>
          <a:p>
            <a:pPr algn="ctr"/>
            <a:r>
              <a:rPr lang="ru-RU"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ПРОЕКТЫ</a:t>
            </a:r>
            <a:endParaRPr lang="ru-RU"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25" name="Стрелка вправо 24"/>
          <p:cNvSpPr/>
          <p:nvPr/>
        </p:nvSpPr>
        <p:spPr>
          <a:xfrm rot="1991932">
            <a:off x="5708799" y="4987602"/>
            <a:ext cx="558666"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Стрелка вправо 25"/>
          <p:cNvSpPr/>
          <p:nvPr/>
        </p:nvSpPr>
        <p:spPr>
          <a:xfrm rot="21009273">
            <a:off x="5724128" y="4005064"/>
            <a:ext cx="57606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Выгнутая вверх стрелка 27"/>
          <p:cNvSpPr/>
          <p:nvPr/>
        </p:nvSpPr>
        <p:spPr>
          <a:xfrm>
            <a:off x="5364088" y="1412776"/>
            <a:ext cx="576064" cy="515496"/>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29" name="Выгнутая вверх стрелка 28"/>
          <p:cNvSpPr/>
          <p:nvPr/>
        </p:nvSpPr>
        <p:spPr>
          <a:xfrm flipH="1">
            <a:off x="4499992" y="1412776"/>
            <a:ext cx="864096" cy="504056"/>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0" name="Стрелка влево 29"/>
          <p:cNvSpPr/>
          <p:nvPr/>
        </p:nvSpPr>
        <p:spPr>
          <a:xfrm rot="20405764">
            <a:off x="4493273" y="3080537"/>
            <a:ext cx="576064"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Стрелка влево 30"/>
          <p:cNvSpPr/>
          <p:nvPr/>
        </p:nvSpPr>
        <p:spPr>
          <a:xfrm rot="18810246">
            <a:off x="4682943" y="5025974"/>
            <a:ext cx="41601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ustDataLst>
      <p:tags r:id="rId1"/>
    </p:custDataLst>
  </p:cSld>
  <p:clrMapOvr>
    <a:masterClrMapping/>
  </p:clrMapOvr>
  <p:transition spd="slow" advTm="43574">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800" decel="100000"/>
                                        <p:tgtEl>
                                          <p:spTgt spid="9"/>
                                        </p:tgtEl>
                                      </p:cBhvr>
                                    </p:animEffect>
                                    <p:anim calcmode="lin" valueType="num">
                                      <p:cBhvr>
                                        <p:cTn id="8" dur="800" decel="100000" fill="hold"/>
                                        <p:tgtEl>
                                          <p:spTgt spid="9"/>
                                        </p:tgtEl>
                                        <p:attrNameLst>
                                          <p:attrName>style.rotation</p:attrName>
                                        </p:attrNameLst>
                                      </p:cBhvr>
                                      <p:tavLst>
                                        <p:tav tm="0">
                                          <p:val>
                                            <p:fltVal val="-90"/>
                                          </p:val>
                                        </p:tav>
                                        <p:tav tm="100000">
                                          <p:val>
                                            <p:fltVal val="0"/>
                                          </p:val>
                                        </p:tav>
                                      </p:tavLst>
                                    </p:anim>
                                    <p:anim calcmode="lin" valueType="num">
                                      <p:cBhvr>
                                        <p:cTn id="9" dur="800" decel="100000" fill="hold"/>
                                        <p:tgtEl>
                                          <p:spTgt spid="9"/>
                                        </p:tgtEl>
                                        <p:attrNameLst>
                                          <p:attrName>ppt_x</p:attrName>
                                        </p:attrNameLst>
                                      </p:cBhvr>
                                      <p:tavLst>
                                        <p:tav tm="0">
                                          <p:val>
                                            <p:strVal val="#ppt_x+0.4"/>
                                          </p:val>
                                        </p:tav>
                                        <p:tav tm="100000">
                                          <p:val>
                                            <p:strVal val="#ppt_x-0.05"/>
                                          </p:val>
                                        </p:tav>
                                      </p:tavLst>
                                    </p:anim>
                                    <p:anim calcmode="lin" valueType="num">
                                      <p:cBhvr>
                                        <p:cTn id="10" dur="800" decel="100000" fill="hold"/>
                                        <p:tgtEl>
                                          <p:spTgt spid="9"/>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1"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770" decel="100000"/>
                                        <p:tgtEl>
                                          <p:spTgt spid="24"/>
                                        </p:tgtEl>
                                      </p:cBhvr>
                                    </p:animEffect>
                                    <p:animScale>
                                      <p:cBhvr>
                                        <p:cTn id="18" dur="770" decel="100000"/>
                                        <p:tgtEl>
                                          <p:spTgt spid="24"/>
                                        </p:tgtEl>
                                      </p:cBhvr>
                                      <p:from x="10000" y="10000"/>
                                      <p:to x="200000" y="450000"/>
                                    </p:animScale>
                                    <p:animScale>
                                      <p:cBhvr>
                                        <p:cTn id="19" dur="1230" accel="100000" fill="hold">
                                          <p:stCondLst>
                                            <p:cond delay="770"/>
                                          </p:stCondLst>
                                        </p:cTn>
                                        <p:tgtEl>
                                          <p:spTgt spid="24"/>
                                        </p:tgtEl>
                                      </p:cBhvr>
                                      <p:from x="200000" y="450000"/>
                                      <p:to x="100000" y="100000"/>
                                    </p:animScale>
                                    <p:set>
                                      <p:cBhvr>
                                        <p:cTn id="20" dur="770" fill="hold"/>
                                        <p:tgtEl>
                                          <p:spTgt spid="24"/>
                                        </p:tgtEl>
                                        <p:attrNameLst>
                                          <p:attrName>ppt_x</p:attrName>
                                        </p:attrNameLst>
                                      </p:cBhvr>
                                      <p:to>
                                        <p:strVal val="(0.5)"/>
                                      </p:to>
                                    </p:set>
                                    <p:anim from="(0.5)" to="(#ppt_x)" calcmode="lin" valueType="num">
                                      <p:cBhvr>
                                        <p:cTn id="21" dur="1230" accel="100000" fill="hold">
                                          <p:stCondLst>
                                            <p:cond delay="770"/>
                                          </p:stCondLst>
                                        </p:cTn>
                                        <p:tgtEl>
                                          <p:spTgt spid="24"/>
                                        </p:tgtEl>
                                        <p:attrNameLst>
                                          <p:attrName>ppt_x</p:attrName>
                                        </p:attrNameLst>
                                      </p:cBhvr>
                                    </p:anim>
                                    <p:set>
                                      <p:cBhvr>
                                        <p:cTn id="22" dur="770" fill="hold"/>
                                        <p:tgtEl>
                                          <p:spTgt spid="24"/>
                                        </p:tgtEl>
                                        <p:attrNameLst>
                                          <p:attrName>ppt_y</p:attrName>
                                        </p:attrNameLst>
                                      </p:cBhvr>
                                      <p:to>
                                        <p:strVal val="(#ppt_y+0.4)"/>
                                      </p:to>
                                    </p:set>
                                    <p:anim from="(#ppt_y+0.4)" to="(#ppt_y)" calcmode="lin" valueType="num">
                                      <p:cBhvr>
                                        <p:cTn id="23" dur="1230" accel="100000" fill="hold">
                                          <p:stCondLst>
                                            <p:cond delay="770"/>
                                          </p:stCondLst>
                                        </p:cTn>
                                        <p:tgtEl>
                                          <p:spTgt spid="24"/>
                                        </p:tgtEl>
                                        <p:attrNameLst>
                                          <p:attrName>ppt_y</p:attrName>
                                        </p:attrNameLst>
                                      </p:cBhvr>
                                    </p:anim>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25"/>
                                        </p:tgtEl>
                                        <p:attrNameLst>
                                          <p:attrName>style.visibility</p:attrName>
                                        </p:attrNameLst>
                                      </p:cBhvr>
                                      <p:to>
                                        <p:strVal val="visible"/>
                                      </p:to>
                                    </p:set>
                                    <p:anim calcmode="lin" valueType="num">
                                      <p:cBhvr>
                                        <p:cTn id="28" dur="1000" fill="hold"/>
                                        <p:tgtEl>
                                          <p:spTgt spid="25"/>
                                        </p:tgtEl>
                                        <p:attrNameLst>
                                          <p:attrName>ppt_x</p:attrName>
                                        </p:attrNameLst>
                                      </p:cBhvr>
                                      <p:tavLst>
                                        <p:tav tm="0">
                                          <p:val>
                                            <p:strVal val="#ppt_x-.2"/>
                                          </p:val>
                                        </p:tav>
                                        <p:tav tm="100000">
                                          <p:val>
                                            <p:strVal val="#ppt_x"/>
                                          </p:val>
                                        </p:tav>
                                      </p:tavLst>
                                    </p:anim>
                                    <p:anim calcmode="lin" valueType="num">
                                      <p:cBhvr>
                                        <p:cTn id="29" dur="1000" fill="hold"/>
                                        <p:tgtEl>
                                          <p:spTgt spid="25"/>
                                        </p:tgtEl>
                                        <p:attrNameLst>
                                          <p:attrName>ppt_y</p:attrName>
                                        </p:attrNameLst>
                                      </p:cBhvr>
                                      <p:tavLst>
                                        <p:tav tm="0">
                                          <p:val>
                                            <p:strVal val="#ppt_y"/>
                                          </p:val>
                                        </p:tav>
                                        <p:tav tm="100000">
                                          <p:val>
                                            <p:strVal val="#ppt_y"/>
                                          </p:val>
                                        </p:tav>
                                      </p:tavLst>
                                    </p:anim>
                                    <p:animEffect transition="in" filter="wipe(right)" prLst="gradientSize: 0.1">
                                      <p:cBhvr>
                                        <p:cTn id="30" dur="1000"/>
                                        <p:tgtEl>
                                          <p:spTgt spid="25"/>
                                        </p:tgtEl>
                                      </p:cBhvr>
                                    </p:animEffect>
                                  </p:childTnLst>
                                </p:cTn>
                              </p:par>
                            </p:childTnLst>
                          </p:cTn>
                        </p:par>
                      </p:childTnLst>
                    </p:cTn>
                  </p:par>
                  <p:par>
                    <p:cTn id="31" fill="hold">
                      <p:stCondLst>
                        <p:cond delay="indefinite"/>
                      </p:stCondLst>
                      <p:childTnLst>
                        <p:par>
                          <p:cTn id="32" fill="hold">
                            <p:stCondLst>
                              <p:cond delay="0"/>
                            </p:stCondLst>
                            <p:childTnLst>
                              <p:par>
                                <p:cTn id="33" presetID="8" presetClass="entr" presetSubtype="16"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diamond(in)">
                                      <p:cBhvr>
                                        <p:cTn id="35" dur="2000"/>
                                        <p:tgtEl>
                                          <p:spTgt spid="23"/>
                                        </p:tgtEl>
                                      </p:cBhvr>
                                    </p:animEffect>
                                  </p:childTnLst>
                                </p:cTn>
                              </p:par>
                            </p:childTnLst>
                          </p:cTn>
                        </p:par>
                      </p:childTnLst>
                    </p:cTn>
                  </p:par>
                  <p:par>
                    <p:cTn id="36" fill="hold">
                      <p:stCondLst>
                        <p:cond delay="indefinite"/>
                      </p:stCondLst>
                      <p:childTnLst>
                        <p:par>
                          <p:cTn id="37" fill="hold">
                            <p:stCondLst>
                              <p:cond delay="0"/>
                            </p:stCondLst>
                            <p:childTnLst>
                              <p:par>
                                <p:cTn id="38" presetID="5" presetClass="entr" presetSubtype="10"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checkerboard(across)">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51" presetClass="entr" presetSubtype="0"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770" decel="100000"/>
                                        <p:tgtEl>
                                          <p:spTgt spid="26"/>
                                        </p:tgtEl>
                                      </p:cBhvr>
                                    </p:animEffect>
                                    <p:animScale>
                                      <p:cBhvr>
                                        <p:cTn id="46" dur="770" decel="100000"/>
                                        <p:tgtEl>
                                          <p:spTgt spid="26"/>
                                        </p:tgtEl>
                                      </p:cBhvr>
                                      <p:from x="10000" y="10000"/>
                                      <p:to x="200000" y="450000"/>
                                    </p:animScale>
                                    <p:animScale>
                                      <p:cBhvr>
                                        <p:cTn id="47" dur="1230" accel="100000" fill="hold">
                                          <p:stCondLst>
                                            <p:cond delay="770"/>
                                          </p:stCondLst>
                                        </p:cTn>
                                        <p:tgtEl>
                                          <p:spTgt spid="26"/>
                                        </p:tgtEl>
                                      </p:cBhvr>
                                      <p:from x="200000" y="450000"/>
                                      <p:to x="100000" y="100000"/>
                                    </p:animScale>
                                    <p:set>
                                      <p:cBhvr>
                                        <p:cTn id="48" dur="770" fill="hold"/>
                                        <p:tgtEl>
                                          <p:spTgt spid="26"/>
                                        </p:tgtEl>
                                        <p:attrNameLst>
                                          <p:attrName>ppt_x</p:attrName>
                                        </p:attrNameLst>
                                      </p:cBhvr>
                                      <p:to>
                                        <p:strVal val="(0.5)"/>
                                      </p:to>
                                    </p:set>
                                    <p:anim from="(0.5)" to="(#ppt_x)" calcmode="lin" valueType="num">
                                      <p:cBhvr>
                                        <p:cTn id="49" dur="1230" accel="100000" fill="hold">
                                          <p:stCondLst>
                                            <p:cond delay="770"/>
                                          </p:stCondLst>
                                        </p:cTn>
                                        <p:tgtEl>
                                          <p:spTgt spid="26"/>
                                        </p:tgtEl>
                                        <p:attrNameLst>
                                          <p:attrName>ppt_x</p:attrName>
                                        </p:attrNameLst>
                                      </p:cBhvr>
                                    </p:anim>
                                    <p:set>
                                      <p:cBhvr>
                                        <p:cTn id="50" dur="770" fill="hold"/>
                                        <p:tgtEl>
                                          <p:spTgt spid="26"/>
                                        </p:tgtEl>
                                        <p:attrNameLst>
                                          <p:attrName>ppt_y</p:attrName>
                                        </p:attrNameLst>
                                      </p:cBhvr>
                                      <p:to>
                                        <p:strVal val="(#ppt_y+0.4)"/>
                                      </p:to>
                                    </p:set>
                                    <p:anim from="(#ppt_y+0.4)" to="(#ppt_y)" calcmode="lin" valueType="num">
                                      <p:cBhvr>
                                        <p:cTn id="51" dur="1230" accel="100000" fill="hold">
                                          <p:stCondLst>
                                            <p:cond delay="770"/>
                                          </p:stCondLst>
                                        </p:cTn>
                                        <p:tgtEl>
                                          <p:spTgt spid="26"/>
                                        </p:tgtEl>
                                        <p:attrNameLst>
                                          <p:attrName>ppt_y</p:attrName>
                                        </p:attrNameLst>
                                      </p:cBhvr>
                                    </p:anim>
                                  </p:childTnLst>
                                </p:cTn>
                              </p:par>
                            </p:childTnLst>
                          </p:cTn>
                        </p:par>
                      </p:childTnLst>
                    </p:cTn>
                  </p:par>
                  <p:par>
                    <p:cTn id="52" fill="hold">
                      <p:stCondLst>
                        <p:cond delay="indefinite"/>
                      </p:stCondLst>
                      <p:childTnLst>
                        <p:par>
                          <p:cTn id="53" fill="hold">
                            <p:stCondLst>
                              <p:cond delay="0"/>
                            </p:stCondLst>
                            <p:childTnLst>
                              <p:par>
                                <p:cTn id="54" presetID="8" presetClass="entr" presetSubtype="16" fill="hold" grpId="0" nodeType="click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diamond(in)">
                                      <p:cBhvr>
                                        <p:cTn id="56" dur="2000"/>
                                        <p:tgtEl>
                                          <p:spTgt spid="21"/>
                                        </p:tgtEl>
                                      </p:cBhvr>
                                    </p:animEffect>
                                  </p:childTnLst>
                                </p:cTn>
                              </p:par>
                            </p:childTnLst>
                          </p:cTn>
                        </p:par>
                      </p:childTnLst>
                    </p:cTn>
                  </p:par>
                  <p:par>
                    <p:cTn id="57" fill="hold">
                      <p:stCondLst>
                        <p:cond delay="indefinite"/>
                      </p:stCondLst>
                      <p:childTnLst>
                        <p:par>
                          <p:cTn id="58" fill="hold">
                            <p:stCondLst>
                              <p:cond delay="0"/>
                            </p:stCondLst>
                            <p:childTnLst>
                              <p:par>
                                <p:cTn id="59" presetID="5" presetClass="entr" presetSubtype="10" fill="hold" grpId="0" nodeType="click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checkerboard(across)">
                                      <p:cBhvr>
                                        <p:cTn id="61" dur="500"/>
                                        <p:tgtEl>
                                          <p:spTgt spid="15"/>
                                        </p:tgtEl>
                                      </p:cBhvr>
                                    </p:animEffect>
                                  </p:childTnLst>
                                </p:cTn>
                              </p:par>
                            </p:childTnLst>
                          </p:cTn>
                        </p:par>
                      </p:childTnLst>
                    </p:cTn>
                  </p:par>
                  <p:par>
                    <p:cTn id="62" fill="hold">
                      <p:stCondLst>
                        <p:cond delay="indefinite"/>
                      </p:stCondLst>
                      <p:childTnLst>
                        <p:par>
                          <p:cTn id="63" fill="hold">
                            <p:stCondLst>
                              <p:cond delay="0"/>
                            </p:stCondLst>
                            <p:childTnLst>
                              <p:par>
                                <p:cTn id="64" presetID="29" presetClass="entr" presetSubtype="0" fill="hold" grpId="0" nodeType="clickEffect">
                                  <p:stCondLst>
                                    <p:cond delay="0"/>
                                  </p:stCondLst>
                                  <p:childTnLst>
                                    <p:set>
                                      <p:cBhvr>
                                        <p:cTn id="65" dur="1" fill="hold">
                                          <p:stCondLst>
                                            <p:cond delay="0"/>
                                          </p:stCondLst>
                                        </p:cTn>
                                        <p:tgtEl>
                                          <p:spTgt spid="28"/>
                                        </p:tgtEl>
                                        <p:attrNameLst>
                                          <p:attrName>style.visibility</p:attrName>
                                        </p:attrNameLst>
                                      </p:cBhvr>
                                      <p:to>
                                        <p:strVal val="visible"/>
                                      </p:to>
                                    </p:set>
                                    <p:anim calcmode="lin" valueType="num">
                                      <p:cBhvr>
                                        <p:cTn id="66" dur="1000" fill="hold"/>
                                        <p:tgtEl>
                                          <p:spTgt spid="28"/>
                                        </p:tgtEl>
                                        <p:attrNameLst>
                                          <p:attrName>ppt_x</p:attrName>
                                        </p:attrNameLst>
                                      </p:cBhvr>
                                      <p:tavLst>
                                        <p:tav tm="0">
                                          <p:val>
                                            <p:strVal val="#ppt_x-.2"/>
                                          </p:val>
                                        </p:tav>
                                        <p:tav tm="100000">
                                          <p:val>
                                            <p:strVal val="#ppt_x"/>
                                          </p:val>
                                        </p:tav>
                                      </p:tavLst>
                                    </p:anim>
                                    <p:anim calcmode="lin" valueType="num">
                                      <p:cBhvr>
                                        <p:cTn id="67" dur="1000" fill="hold"/>
                                        <p:tgtEl>
                                          <p:spTgt spid="28"/>
                                        </p:tgtEl>
                                        <p:attrNameLst>
                                          <p:attrName>ppt_y</p:attrName>
                                        </p:attrNameLst>
                                      </p:cBhvr>
                                      <p:tavLst>
                                        <p:tav tm="0">
                                          <p:val>
                                            <p:strVal val="#ppt_y"/>
                                          </p:val>
                                        </p:tav>
                                        <p:tav tm="100000">
                                          <p:val>
                                            <p:strVal val="#ppt_y"/>
                                          </p:val>
                                        </p:tav>
                                      </p:tavLst>
                                    </p:anim>
                                    <p:animEffect transition="in" filter="wipe(right)" prLst="gradientSize: 0.1">
                                      <p:cBhvr>
                                        <p:cTn id="68" dur="1000"/>
                                        <p:tgtEl>
                                          <p:spTgt spid="28"/>
                                        </p:tgtEl>
                                      </p:cBhvr>
                                    </p:animEffect>
                                  </p:childTnLst>
                                </p:cTn>
                              </p:par>
                            </p:childTnLst>
                          </p:cTn>
                        </p:par>
                      </p:childTnLst>
                    </p:cTn>
                  </p:par>
                  <p:par>
                    <p:cTn id="69" fill="hold">
                      <p:stCondLst>
                        <p:cond delay="indefinite"/>
                      </p:stCondLst>
                      <p:childTnLst>
                        <p:par>
                          <p:cTn id="70" fill="hold">
                            <p:stCondLst>
                              <p:cond delay="0"/>
                            </p:stCondLst>
                            <p:childTnLst>
                              <p:par>
                                <p:cTn id="71" presetID="8" presetClass="entr" presetSubtype="16" fill="hold" grpId="0" nodeType="clickEffect">
                                  <p:stCondLst>
                                    <p:cond delay="0"/>
                                  </p:stCondLst>
                                  <p:childTnLst>
                                    <p:set>
                                      <p:cBhvr>
                                        <p:cTn id="72" dur="1" fill="hold">
                                          <p:stCondLst>
                                            <p:cond delay="0"/>
                                          </p:stCondLst>
                                        </p:cTn>
                                        <p:tgtEl>
                                          <p:spTgt spid="19"/>
                                        </p:tgtEl>
                                        <p:attrNameLst>
                                          <p:attrName>style.visibility</p:attrName>
                                        </p:attrNameLst>
                                      </p:cBhvr>
                                      <p:to>
                                        <p:strVal val="visible"/>
                                      </p:to>
                                    </p:set>
                                    <p:animEffect transition="in" filter="diamond(in)">
                                      <p:cBhvr>
                                        <p:cTn id="73" dur="2000"/>
                                        <p:tgtEl>
                                          <p:spTgt spid="19"/>
                                        </p:tgtEl>
                                      </p:cBhvr>
                                    </p:animEffect>
                                  </p:childTnLst>
                                </p:cTn>
                              </p:par>
                            </p:childTnLst>
                          </p:cTn>
                        </p:par>
                      </p:childTnLst>
                    </p:cTn>
                  </p:par>
                  <p:par>
                    <p:cTn id="74" fill="hold">
                      <p:stCondLst>
                        <p:cond delay="indefinite"/>
                      </p:stCondLst>
                      <p:childTnLst>
                        <p:par>
                          <p:cTn id="75" fill="hold">
                            <p:stCondLst>
                              <p:cond delay="0"/>
                            </p:stCondLst>
                            <p:childTnLst>
                              <p:par>
                                <p:cTn id="76" presetID="5" presetClass="entr" presetSubtype="10" fill="hold" grpId="0" nodeType="click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checkerboard(across)">
                                      <p:cBhvr>
                                        <p:cTn id="78" dur="500"/>
                                        <p:tgtEl>
                                          <p:spTgt spid="14"/>
                                        </p:tgtEl>
                                      </p:cBhvr>
                                    </p:animEffect>
                                  </p:childTnLst>
                                </p:cTn>
                              </p:par>
                            </p:childTnLst>
                          </p:cTn>
                        </p:par>
                      </p:childTnLst>
                    </p:cTn>
                  </p:par>
                  <p:par>
                    <p:cTn id="79" fill="hold">
                      <p:stCondLst>
                        <p:cond delay="indefinite"/>
                      </p:stCondLst>
                      <p:childTnLst>
                        <p:par>
                          <p:cTn id="80" fill="hold">
                            <p:stCondLst>
                              <p:cond delay="0"/>
                            </p:stCondLst>
                            <p:childTnLst>
                              <p:par>
                                <p:cTn id="81" presetID="29" presetClass="entr" presetSubtype="0" fill="hold" grpId="0" nodeType="clickEffect">
                                  <p:stCondLst>
                                    <p:cond delay="0"/>
                                  </p:stCondLst>
                                  <p:childTnLst>
                                    <p:set>
                                      <p:cBhvr>
                                        <p:cTn id="82" dur="1" fill="hold">
                                          <p:stCondLst>
                                            <p:cond delay="0"/>
                                          </p:stCondLst>
                                        </p:cTn>
                                        <p:tgtEl>
                                          <p:spTgt spid="29"/>
                                        </p:tgtEl>
                                        <p:attrNameLst>
                                          <p:attrName>style.visibility</p:attrName>
                                        </p:attrNameLst>
                                      </p:cBhvr>
                                      <p:to>
                                        <p:strVal val="visible"/>
                                      </p:to>
                                    </p:set>
                                    <p:anim calcmode="lin" valueType="num">
                                      <p:cBhvr>
                                        <p:cTn id="83" dur="1000" fill="hold"/>
                                        <p:tgtEl>
                                          <p:spTgt spid="29"/>
                                        </p:tgtEl>
                                        <p:attrNameLst>
                                          <p:attrName>ppt_x</p:attrName>
                                        </p:attrNameLst>
                                      </p:cBhvr>
                                      <p:tavLst>
                                        <p:tav tm="0">
                                          <p:val>
                                            <p:strVal val="#ppt_x-.2"/>
                                          </p:val>
                                        </p:tav>
                                        <p:tav tm="100000">
                                          <p:val>
                                            <p:strVal val="#ppt_x"/>
                                          </p:val>
                                        </p:tav>
                                      </p:tavLst>
                                    </p:anim>
                                    <p:anim calcmode="lin" valueType="num">
                                      <p:cBhvr>
                                        <p:cTn id="84" dur="1000" fill="hold"/>
                                        <p:tgtEl>
                                          <p:spTgt spid="29"/>
                                        </p:tgtEl>
                                        <p:attrNameLst>
                                          <p:attrName>ppt_y</p:attrName>
                                        </p:attrNameLst>
                                      </p:cBhvr>
                                      <p:tavLst>
                                        <p:tav tm="0">
                                          <p:val>
                                            <p:strVal val="#ppt_y"/>
                                          </p:val>
                                        </p:tav>
                                        <p:tav tm="100000">
                                          <p:val>
                                            <p:strVal val="#ppt_y"/>
                                          </p:val>
                                        </p:tav>
                                      </p:tavLst>
                                    </p:anim>
                                    <p:animEffect transition="in" filter="wipe(right)" prLst="gradientSize: 0.1">
                                      <p:cBhvr>
                                        <p:cTn id="85" dur="1000"/>
                                        <p:tgtEl>
                                          <p:spTgt spid="29"/>
                                        </p:tgtEl>
                                      </p:cBhvr>
                                    </p:animEffect>
                                  </p:childTnLst>
                                </p:cTn>
                              </p:par>
                            </p:childTnLst>
                          </p:cTn>
                        </p:par>
                      </p:childTnLst>
                    </p:cTn>
                  </p:par>
                  <p:par>
                    <p:cTn id="86" fill="hold">
                      <p:stCondLst>
                        <p:cond delay="indefinite"/>
                      </p:stCondLst>
                      <p:childTnLst>
                        <p:par>
                          <p:cTn id="87" fill="hold">
                            <p:stCondLst>
                              <p:cond delay="0"/>
                            </p:stCondLst>
                            <p:childTnLst>
                              <p:par>
                                <p:cTn id="88" presetID="8" presetClass="entr" presetSubtype="16" fill="hold" nodeType="clickEffect">
                                  <p:stCondLst>
                                    <p:cond delay="0"/>
                                  </p:stCondLst>
                                  <p:childTnLst>
                                    <p:set>
                                      <p:cBhvr>
                                        <p:cTn id="89" dur="1" fill="hold">
                                          <p:stCondLst>
                                            <p:cond delay="0"/>
                                          </p:stCondLst>
                                        </p:cTn>
                                        <p:tgtEl>
                                          <p:spTgt spid="28677"/>
                                        </p:tgtEl>
                                        <p:attrNameLst>
                                          <p:attrName>style.visibility</p:attrName>
                                        </p:attrNameLst>
                                      </p:cBhvr>
                                      <p:to>
                                        <p:strVal val="visible"/>
                                      </p:to>
                                    </p:set>
                                    <p:animEffect transition="in" filter="diamond(in)">
                                      <p:cBhvr>
                                        <p:cTn id="90" dur="2000"/>
                                        <p:tgtEl>
                                          <p:spTgt spid="28677"/>
                                        </p:tgtEl>
                                      </p:cBhvr>
                                    </p:animEffect>
                                  </p:childTnLst>
                                </p:cTn>
                              </p:par>
                            </p:childTnLst>
                          </p:cTn>
                        </p:par>
                      </p:childTnLst>
                    </p:cTn>
                  </p:par>
                  <p:par>
                    <p:cTn id="91" fill="hold">
                      <p:stCondLst>
                        <p:cond delay="indefinite"/>
                      </p:stCondLst>
                      <p:childTnLst>
                        <p:par>
                          <p:cTn id="92" fill="hold">
                            <p:stCondLst>
                              <p:cond delay="0"/>
                            </p:stCondLst>
                            <p:childTnLst>
                              <p:par>
                                <p:cTn id="93" presetID="8" presetClass="entr" presetSubtype="16" fill="hold" grpId="0" nodeType="clickEffect">
                                  <p:stCondLst>
                                    <p:cond delay="0"/>
                                  </p:stCondLst>
                                  <p:childTnLst>
                                    <p:set>
                                      <p:cBhvr>
                                        <p:cTn id="94" dur="1" fill="hold">
                                          <p:stCondLst>
                                            <p:cond delay="0"/>
                                          </p:stCondLst>
                                        </p:cTn>
                                        <p:tgtEl>
                                          <p:spTgt spid="18"/>
                                        </p:tgtEl>
                                        <p:attrNameLst>
                                          <p:attrName>style.visibility</p:attrName>
                                        </p:attrNameLst>
                                      </p:cBhvr>
                                      <p:to>
                                        <p:strVal val="visible"/>
                                      </p:to>
                                    </p:set>
                                    <p:animEffect transition="in" filter="diamond(in)">
                                      <p:cBhvr>
                                        <p:cTn id="95" dur="2000"/>
                                        <p:tgtEl>
                                          <p:spTgt spid="18"/>
                                        </p:tgtEl>
                                      </p:cBhvr>
                                    </p:animEffect>
                                  </p:childTnLst>
                                </p:cTn>
                              </p:par>
                            </p:childTnLst>
                          </p:cTn>
                        </p:par>
                      </p:childTnLst>
                    </p:cTn>
                  </p:par>
                  <p:par>
                    <p:cTn id="96" fill="hold">
                      <p:stCondLst>
                        <p:cond delay="indefinite"/>
                      </p:stCondLst>
                      <p:childTnLst>
                        <p:par>
                          <p:cTn id="97" fill="hold">
                            <p:stCondLst>
                              <p:cond delay="0"/>
                            </p:stCondLst>
                            <p:childTnLst>
                              <p:par>
                                <p:cTn id="98" presetID="5" presetClass="entr" presetSubtype="10" fill="hold" grpId="0" nodeType="clickEffect">
                                  <p:stCondLst>
                                    <p:cond delay="0"/>
                                  </p:stCondLst>
                                  <p:childTnLst>
                                    <p:set>
                                      <p:cBhvr>
                                        <p:cTn id="99" dur="1" fill="hold">
                                          <p:stCondLst>
                                            <p:cond delay="0"/>
                                          </p:stCondLst>
                                        </p:cTn>
                                        <p:tgtEl>
                                          <p:spTgt spid="11"/>
                                        </p:tgtEl>
                                        <p:attrNameLst>
                                          <p:attrName>style.visibility</p:attrName>
                                        </p:attrNameLst>
                                      </p:cBhvr>
                                      <p:to>
                                        <p:strVal val="visible"/>
                                      </p:to>
                                    </p:set>
                                    <p:animEffect transition="in" filter="checkerboard(across)">
                                      <p:cBhvr>
                                        <p:cTn id="100" dur="500"/>
                                        <p:tgtEl>
                                          <p:spTgt spid="11"/>
                                        </p:tgtEl>
                                      </p:cBhvr>
                                    </p:animEffect>
                                  </p:childTnLst>
                                </p:cTn>
                              </p:par>
                            </p:childTnLst>
                          </p:cTn>
                        </p:par>
                      </p:childTnLst>
                    </p:cTn>
                  </p:par>
                  <p:par>
                    <p:cTn id="101" fill="hold">
                      <p:stCondLst>
                        <p:cond delay="indefinite"/>
                      </p:stCondLst>
                      <p:childTnLst>
                        <p:par>
                          <p:cTn id="102" fill="hold">
                            <p:stCondLst>
                              <p:cond delay="0"/>
                            </p:stCondLst>
                            <p:childTnLst>
                              <p:par>
                                <p:cTn id="103" presetID="29" presetClass="entr" presetSubtype="0" fill="hold" grpId="0" nodeType="clickEffect">
                                  <p:stCondLst>
                                    <p:cond delay="0"/>
                                  </p:stCondLst>
                                  <p:childTnLst>
                                    <p:set>
                                      <p:cBhvr>
                                        <p:cTn id="104" dur="1" fill="hold">
                                          <p:stCondLst>
                                            <p:cond delay="0"/>
                                          </p:stCondLst>
                                        </p:cTn>
                                        <p:tgtEl>
                                          <p:spTgt spid="30"/>
                                        </p:tgtEl>
                                        <p:attrNameLst>
                                          <p:attrName>style.visibility</p:attrName>
                                        </p:attrNameLst>
                                      </p:cBhvr>
                                      <p:to>
                                        <p:strVal val="visible"/>
                                      </p:to>
                                    </p:set>
                                    <p:anim calcmode="lin" valueType="num">
                                      <p:cBhvr>
                                        <p:cTn id="105" dur="1000" fill="hold"/>
                                        <p:tgtEl>
                                          <p:spTgt spid="30"/>
                                        </p:tgtEl>
                                        <p:attrNameLst>
                                          <p:attrName>ppt_x</p:attrName>
                                        </p:attrNameLst>
                                      </p:cBhvr>
                                      <p:tavLst>
                                        <p:tav tm="0">
                                          <p:val>
                                            <p:strVal val="#ppt_x-.2"/>
                                          </p:val>
                                        </p:tav>
                                        <p:tav tm="100000">
                                          <p:val>
                                            <p:strVal val="#ppt_x"/>
                                          </p:val>
                                        </p:tav>
                                      </p:tavLst>
                                    </p:anim>
                                    <p:anim calcmode="lin" valueType="num">
                                      <p:cBhvr>
                                        <p:cTn id="106" dur="1000" fill="hold"/>
                                        <p:tgtEl>
                                          <p:spTgt spid="30"/>
                                        </p:tgtEl>
                                        <p:attrNameLst>
                                          <p:attrName>ppt_y</p:attrName>
                                        </p:attrNameLst>
                                      </p:cBhvr>
                                      <p:tavLst>
                                        <p:tav tm="0">
                                          <p:val>
                                            <p:strVal val="#ppt_y"/>
                                          </p:val>
                                        </p:tav>
                                        <p:tav tm="100000">
                                          <p:val>
                                            <p:strVal val="#ppt_y"/>
                                          </p:val>
                                        </p:tav>
                                      </p:tavLst>
                                    </p:anim>
                                    <p:animEffect transition="in" filter="wipe(right)" prLst="gradientSize: 0.1">
                                      <p:cBhvr>
                                        <p:cTn id="107" dur="1000"/>
                                        <p:tgtEl>
                                          <p:spTgt spid="30"/>
                                        </p:tgtEl>
                                      </p:cBhvr>
                                    </p:animEffect>
                                  </p:childTnLst>
                                </p:cTn>
                              </p:par>
                            </p:childTnLst>
                          </p:cTn>
                        </p:par>
                      </p:childTnLst>
                    </p:cTn>
                  </p:par>
                  <p:par>
                    <p:cTn id="108" fill="hold">
                      <p:stCondLst>
                        <p:cond delay="indefinite"/>
                      </p:stCondLst>
                      <p:childTnLst>
                        <p:par>
                          <p:cTn id="109" fill="hold">
                            <p:stCondLst>
                              <p:cond delay="0"/>
                            </p:stCondLst>
                            <p:childTnLst>
                              <p:par>
                                <p:cTn id="110" presetID="8" presetClass="entr" presetSubtype="16" fill="hold" grpId="0" nodeType="clickEffect">
                                  <p:stCondLst>
                                    <p:cond delay="0"/>
                                  </p:stCondLst>
                                  <p:childTnLst>
                                    <p:set>
                                      <p:cBhvr>
                                        <p:cTn id="111" dur="1" fill="hold">
                                          <p:stCondLst>
                                            <p:cond delay="0"/>
                                          </p:stCondLst>
                                        </p:cTn>
                                        <p:tgtEl>
                                          <p:spTgt spid="20"/>
                                        </p:tgtEl>
                                        <p:attrNameLst>
                                          <p:attrName>style.visibility</p:attrName>
                                        </p:attrNameLst>
                                      </p:cBhvr>
                                      <p:to>
                                        <p:strVal val="visible"/>
                                      </p:to>
                                    </p:set>
                                    <p:animEffect transition="in" filter="diamond(in)">
                                      <p:cBhvr>
                                        <p:cTn id="112" dur="2000"/>
                                        <p:tgtEl>
                                          <p:spTgt spid="20"/>
                                        </p:tgtEl>
                                      </p:cBhvr>
                                    </p:animEffect>
                                  </p:childTnLst>
                                </p:cTn>
                              </p:par>
                            </p:childTnLst>
                          </p:cTn>
                        </p:par>
                      </p:childTnLst>
                    </p:cTn>
                  </p:par>
                  <p:par>
                    <p:cTn id="113" fill="hold">
                      <p:stCondLst>
                        <p:cond delay="indefinite"/>
                      </p:stCondLst>
                      <p:childTnLst>
                        <p:par>
                          <p:cTn id="114" fill="hold">
                            <p:stCondLst>
                              <p:cond delay="0"/>
                            </p:stCondLst>
                            <p:childTnLst>
                              <p:par>
                                <p:cTn id="115" presetID="5" presetClass="entr" presetSubtype="10" fill="hold" grpId="0" nodeType="clickEffect">
                                  <p:stCondLst>
                                    <p:cond delay="0"/>
                                  </p:stCondLst>
                                  <p:childTnLst>
                                    <p:set>
                                      <p:cBhvr>
                                        <p:cTn id="116" dur="1" fill="hold">
                                          <p:stCondLst>
                                            <p:cond delay="0"/>
                                          </p:stCondLst>
                                        </p:cTn>
                                        <p:tgtEl>
                                          <p:spTgt spid="12"/>
                                        </p:tgtEl>
                                        <p:attrNameLst>
                                          <p:attrName>style.visibility</p:attrName>
                                        </p:attrNameLst>
                                      </p:cBhvr>
                                      <p:to>
                                        <p:strVal val="visible"/>
                                      </p:to>
                                    </p:set>
                                    <p:animEffect transition="in" filter="checkerboard(across)">
                                      <p:cBhvr>
                                        <p:cTn id="117" dur="500"/>
                                        <p:tgtEl>
                                          <p:spTgt spid="12"/>
                                        </p:tgtEl>
                                      </p:cBhvr>
                                    </p:animEffect>
                                  </p:childTnLst>
                                </p:cTn>
                              </p:par>
                            </p:childTnLst>
                          </p:cTn>
                        </p:par>
                      </p:childTnLst>
                    </p:cTn>
                  </p:par>
                  <p:par>
                    <p:cTn id="118" fill="hold">
                      <p:stCondLst>
                        <p:cond delay="indefinite"/>
                      </p:stCondLst>
                      <p:childTnLst>
                        <p:par>
                          <p:cTn id="119" fill="hold">
                            <p:stCondLst>
                              <p:cond delay="0"/>
                            </p:stCondLst>
                            <p:childTnLst>
                              <p:par>
                                <p:cTn id="120" presetID="29" presetClass="entr" presetSubtype="0" fill="hold" grpId="0" nodeType="clickEffect">
                                  <p:stCondLst>
                                    <p:cond delay="0"/>
                                  </p:stCondLst>
                                  <p:childTnLst>
                                    <p:set>
                                      <p:cBhvr>
                                        <p:cTn id="121" dur="1" fill="hold">
                                          <p:stCondLst>
                                            <p:cond delay="0"/>
                                          </p:stCondLst>
                                        </p:cTn>
                                        <p:tgtEl>
                                          <p:spTgt spid="31"/>
                                        </p:tgtEl>
                                        <p:attrNameLst>
                                          <p:attrName>style.visibility</p:attrName>
                                        </p:attrNameLst>
                                      </p:cBhvr>
                                      <p:to>
                                        <p:strVal val="visible"/>
                                      </p:to>
                                    </p:set>
                                    <p:anim calcmode="lin" valueType="num">
                                      <p:cBhvr>
                                        <p:cTn id="122" dur="1000" fill="hold"/>
                                        <p:tgtEl>
                                          <p:spTgt spid="31"/>
                                        </p:tgtEl>
                                        <p:attrNameLst>
                                          <p:attrName>ppt_x</p:attrName>
                                        </p:attrNameLst>
                                      </p:cBhvr>
                                      <p:tavLst>
                                        <p:tav tm="0">
                                          <p:val>
                                            <p:strVal val="#ppt_x-.2"/>
                                          </p:val>
                                        </p:tav>
                                        <p:tav tm="100000">
                                          <p:val>
                                            <p:strVal val="#ppt_x"/>
                                          </p:val>
                                        </p:tav>
                                      </p:tavLst>
                                    </p:anim>
                                    <p:anim calcmode="lin" valueType="num">
                                      <p:cBhvr>
                                        <p:cTn id="123" dur="1000" fill="hold"/>
                                        <p:tgtEl>
                                          <p:spTgt spid="31"/>
                                        </p:tgtEl>
                                        <p:attrNameLst>
                                          <p:attrName>ppt_y</p:attrName>
                                        </p:attrNameLst>
                                      </p:cBhvr>
                                      <p:tavLst>
                                        <p:tav tm="0">
                                          <p:val>
                                            <p:strVal val="#ppt_y"/>
                                          </p:val>
                                        </p:tav>
                                        <p:tav tm="100000">
                                          <p:val>
                                            <p:strVal val="#ppt_y"/>
                                          </p:val>
                                        </p:tav>
                                      </p:tavLst>
                                    </p:anim>
                                    <p:animEffect transition="in" filter="wipe(right)" prLst="gradientSize: 0.1">
                                      <p:cBhvr>
                                        <p:cTn id="124" dur="1000"/>
                                        <p:tgtEl>
                                          <p:spTgt spid="31"/>
                                        </p:tgtEl>
                                      </p:cBhvr>
                                    </p:animEffect>
                                  </p:childTnLst>
                                </p:cTn>
                              </p:par>
                            </p:childTnLst>
                          </p:cTn>
                        </p:par>
                      </p:childTnLst>
                    </p:cTn>
                  </p:par>
                  <p:par>
                    <p:cTn id="125" fill="hold">
                      <p:stCondLst>
                        <p:cond delay="indefinite"/>
                      </p:stCondLst>
                      <p:childTnLst>
                        <p:par>
                          <p:cTn id="126" fill="hold">
                            <p:stCondLst>
                              <p:cond delay="0"/>
                            </p:stCondLst>
                            <p:childTnLst>
                              <p:par>
                                <p:cTn id="127" presetID="8" presetClass="entr" presetSubtype="16" fill="hold" grpId="0" nodeType="clickEffect">
                                  <p:stCondLst>
                                    <p:cond delay="0"/>
                                  </p:stCondLst>
                                  <p:childTnLst>
                                    <p:set>
                                      <p:cBhvr>
                                        <p:cTn id="128" dur="1" fill="hold">
                                          <p:stCondLst>
                                            <p:cond delay="0"/>
                                          </p:stCondLst>
                                        </p:cTn>
                                        <p:tgtEl>
                                          <p:spTgt spid="22"/>
                                        </p:tgtEl>
                                        <p:attrNameLst>
                                          <p:attrName>style.visibility</p:attrName>
                                        </p:attrNameLst>
                                      </p:cBhvr>
                                      <p:to>
                                        <p:strVal val="visible"/>
                                      </p:to>
                                    </p:set>
                                    <p:animEffect transition="in" filter="diamond(in)">
                                      <p:cBhvr>
                                        <p:cTn id="129" dur="2000"/>
                                        <p:tgtEl>
                                          <p:spTgt spid="22"/>
                                        </p:tgtEl>
                                      </p:cBhvr>
                                    </p:animEffect>
                                  </p:childTnLst>
                                </p:cTn>
                              </p:par>
                            </p:childTnLst>
                          </p:cTn>
                        </p:par>
                      </p:childTnLst>
                    </p:cTn>
                  </p:par>
                  <p:par>
                    <p:cTn id="130" fill="hold">
                      <p:stCondLst>
                        <p:cond delay="indefinite"/>
                      </p:stCondLst>
                      <p:childTnLst>
                        <p:par>
                          <p:cTn id="131" fill="hold">
                            <p:stCondLst>
                              <p:cond delay="0"/>
                            </p:stCondLst>
                            <p:childTnLst>
                              <p:par>
                                <p:cTn id="132" presetID="5" presetClass="entr" presetSubtype="10" fill="hold" grpId="0" nodeType="clickEffect">
                                  <p:stCondLst>
                                    <p:cond delay="0"/>
                                  </p:stCondLst>
                                  <p:childTnLst>
                                    <p:set>
                                      <p:cBhvr>
                                        <p:cTn id="133" dur="1" fill="hold">
                                          <p:stCondLst>
                                            <p:cond delay="0"/>
                                          </p:stCondLst>
                                        </p:cTn>
                                        <p:tgtEl>
                                          <p:spTgt spid="13"/>
                                        </p:tgtEl>
                                        <p:attrNameLst>
                                          <p:attrName>style.visibility</p:attrName>
                                        </p:attrNameLst>
                                      </p:cBhvr>
                                      <p:to>
                                        <p:strVal val="visible"/>
                                      </p:to>
                                    </p:set>
                                    <p:animEffect transition="in" filter="checkerboard(across)">
                                      <p:cBhvr>
                                        <p:cTn id="1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8" grpId="0" animBg="1"/>
      <p:bldP spid="11" grpId="0"/>
      <p:bldP spid="19" grpId="0" animBg="1"/>
      <p:bldP spid="14" grpId="0"/>
      <p:bldP spid="20" grpId="0" animBg="1"/>
      <p:bldP spid="12" grpId="0"/>
      <p:bldP spid="21" grpId="0" animBg="1"/>
      <p:bldP spid="15" grpId="0"/>
      <p:bldP spid="22" grpId="0" animBg="1"/>
      <p:bldP spid="23" grpId="0" animBg="1"/>
      <p:bldP spid="13" grpId="0"/>
      <p:bldP spid="16" grpId="0"/>
      <p:bldP spid="24" grpId="0"/>
      <p:bldP spid="25" grpId="0" animBg="1"/>
      <p:bldP spid="26" grpId="0" animBg="1"/>
      <p:bldP spid="28" grpId="0" animBg="1"/>
      <p:bldP spid="29" grpId="0" animBg="1"/>
      <p:bldP spid="30" grpId="0" animBg="1"/>
      <p:bldP spid="3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p:cNvSpPr>
          <p:nvPr>
            <p:ph type="title" idx="4294967295"/>
          </p:nvPr>
        </p:nvSpPr>
        <p:spPr/>
        <p:txBody>
          <a:bodyPr/>
          <a:lstStyle/>
          <a:p>
            <a:pPr eaLnBrk="1" hangingPunct="1"/>
            <a:endParaRPr lang="ru-RU" dirty="0" smtClean="0"/>
          </a:p>
        </p:txBody>
      </p:sp>
      <p:sp>
        <p:nvSpPr>
          <p:cNvPr id="30722" name="Rectangle 3"/>
          <p:cNvSpPr>
            <a:spLocks noGrp="1"/>
          </p:cNvSpPr>
          <p:nvPr>
            <p:ph type="body" idx="4294967295"/>
          </p:nvPr>
        </p:nvSpPr>
        <p:spPr>
          <a:xfrm>
            <a:off x="457200" y="404813"/>
            <a:ext cx="4978400" cy="5721350"/>
          </a:xfrm>
        </p:spPr>
        <p:txBody>
          <a:bodyPr/>
          <a:lstStyle/>
          <a:p>
            <a:pPr eaLnBrk="1" hangingPunct="1"/>
            <a:endParaRPr lang="ru-RU" dirty="0" smtClean="0"/>
          </a:p>
        </p:txBody>
      </p:sp>
      <p:pic>
        <p:nvPicPr>
          <p:cNvPr id="30723" name="Picture 4" descr="шаблон 2 б"/>
          <p:cNvPicPr>
            <a:picLocks noChangeAspect="1" noChangeArrowheads="1"/>
          </p:cNvPicPr>
          <p:nvPr/>
        </p:nvPicPr>
        <p:blipFill>
          <a:blip r:embed="rId3" cstate="screen"/>
          <a:srcRect/>
          <a:stretch>
            <a:fillRect/>
          </a:stretch>
        </p:blipFill>
        <p:spPr bwMode="auto">
          <a:xfrm>
            <a:off x="0" y="357166"/>
            <a:ext cx="9144000" cy="6858001"/>
          </a:xfrm>
          <a:prstGeom prst="rect">
            <a:avLst/>
          </a:prstGeom>
          <a:noFill/>
          <a:ln w="9525">
            <a:noFill/>
            <a:miter lim="800000"/>
            <a:headEnd/>
            <a:tailEnd/>
          </a:ln>
        </p:spPr>
      </p:pic>
      <p:sp>
        <p:nvSpPr>
          <p:cNvPr id="2" name="Прямоугольник 1"/>
          <p:cNvSpPr/>
          <p:nvPr/>
        </p:nvSpPr>
        <p:spPr>
          <a:xfrm>
            <a:off x="6300192" y="6347936"/>
            <a:ext cx="235962" cy="369332"/>
          </a:xfrm>
          <a:prstGeom prst="rect">
            <a:avLst/>
          </a:prstGeom>
        </p:spPr>
        <p:txBody>
          <a:bodyPr wrap="none">
            <a:spAutoFit/>
          </a:bodyPr>
          <a:lstStyle/>
          <a:p>
            <a:pPr algn="ct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Corsiva" panose="03010101010201010101" pitchFamily="66" charset="0"/>
              </a:rPr>
              <a:t> </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Corsiva" panose="03010101010201010101" pitchFamily="66" charset="0"/>
            </a:endParaRPr>
          </a:p>
        </p:txBody>
      </p:sp>
      <p:sp>
        <p:nvSpPr>
          <p:cNvPr id="4" name="Прямоугольник 3"/>
          <p:cNvSpPr/>
          <p:nvPr/>
        </p:nvSpPr>
        <p:spPr>
          <a:xfrm>
            <a:off x="395536" y="0"/>
            <a:ext cx="5904656" cy="2031325"/>
          </a:xfrm>
          <a:prstGeom prst="rect">
            <a:avLst/>
          </a:prstGeom>
          <a:noFill/>
        </p:spPr>
        <p:txBody>
          <a:bodyPr wrap="square" lIns="91440" tIns="45720" rIns="91440" bIns="45720">
            <a:spAutoFit/>
          </a:bodyPr>
          <a:lstStyle/>
          <a:p>
            <a:pPr algn="ctr"/>
            <a:r>
              <a:rPr lang="ru-RU"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r>
              <a:rPr lang="ru-RU" sz="36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onotype Corsiva" panose="03010101010201010101" pitchFamily="66" charset="0"/>
              </a:rPr>
              <a:t>ИЗ ОПЫТА РАБОТЫ</a:t>
            </a:r>
          </a:p>
          <a:p>
            <a:pPr algn="ctr"/>
            <a:r>
              <a:rPr lang="ru-RU" sz="3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onotype Corsiva" panose="03010101010201010101" pitchFamily="66" charset="0"/>
              </a:rPr>
              <a:t> Проект  «Здравствуй ,осень золотая»</a:t>
            </a:r>
            <a:endParaRPr lang="ru-RU" sz="36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onotype Corsiva" panose="03010101010201010101" pitchFamily="66" charset="0"/>
            </a:endParaRPr>
          </a:p>
        </p:txBody>
      </p:sp>
      <p:pic>
        <p:nvPicPr>
          <p:cNvPr id="1026" name="Picture 2" descr="C:\Users\соколенок\Desktop\NRbbac73bcf2581e448dac756d4400d9b7.jpg"/>
          <p:cNvPicPr>
            <a:picLocks noChangeAspect="1" noChangeArrowheads="1"/>
          </p:cNvPicPr>
          <p:nvPr/>
        </p:nvPicPr>
        <p:blipFill>
          <a:blip r:embed="rId4"/>
          <a:srcRect/>
          <a:stretch>
            <a:fillRect/>
          </a:stretch>
        </p:blipFill>
        <p:spPr bwMode="auto">
          <a:xfrm>
            <a:off x="357158" y="1571612"/>
            <a:ext cx="3643338" cy="2143140"/>
          </a:xfrm>
          <a:prstGeom prst="rect">
            <a:avLst/>
          </a:prstGeom>
          <a:noFill/>
        </p:spPr>
      </p:pic>
      <p:pic>
        <p:nvPicPr>
          <p:cNvPr id="1027" name="Picture 3" descr="C:\Users\соколенок\Desktop\Сайт образовательного учреждения - Info_files\T31786dc0676269164e17fa3f394bab93.jpg"/>
          <p:cNvPicPr>
            <a:picLocks noChangeAspect="1" noChangeArrowheads="1"/>
          </p:cNvPicPr>
          <p:nvPr/>
        </p:nvPicPr>
        <p:blipFill>
          <a:blip r:embed="rId5"/>
          <a:srcRect/>
          <a:stretch>
            <a:fillRect/>
          </a:stretch>
        </p:blipFill>
        <p:spPr bwMode="auto">
          <a:xfrm>
            <a:off x="4429124" y="1500174"/>
            <a:ext cx="4143404" cy="2143140"/>
          </a:xfrm>
          <a:prstGeom prst="rect">
            <a:avLst/>
          </a:prstGeom>
          <a:noFill/>
        </p:spPr>
      </p:pic>
      <p:pic>
        <p:nvPicPr>
          <p:cNvPr id="1028" name="Picture 4" descr="C:\Users\соколенок\Desktop\Сайт образовательного учреждения - Info_files\Ta4064484592a7c11dcbcae3184215773.jpg"/>
          <p:cNvPicPr>
            <a:picLocks noChangeAspect="1" noChangeArrowheads="1"/>
          </p:cNvPicPr>
          <p:nvPr/>
        </p:nvPicPr>
        <p:blipFill>
          <a:blip r:embed="rId6"/>
          <a:srcRect/>
          <a:stretch>
            <a:fillRect/>
          </a:stretch>
        </p:blipFill>
        <p:spPr bwMode="auto">
          <a:xfrm>
            <a:off x="285720" y="4000504"/>
            <a:ext cx="4953030" cy="3071834"/>
          </a:xfrm>
          <a:prstGeom prst="rect">
            <a:avLst/>
          </a:prstGeom>
          <a:noFill/>
        </p:spPr>
      </p:pic>
      <p:pic>
        <p:nvPicPr>
          <p:cNvPr id="1029" name="Picture 5" descr="C:\Users\соколенок\Desktop\Сайт образовательного учреждения - Info_files\T8554c826e0863cd2ffe0b45216b17a0f.jpg"/>
          <p:cNvPicPr>
            <a:picLocks noChangeAspect="1" noChangeArrowheads="1"/>
          </p:cNvPicPr>
          <p:nvPr/>
        </p:nvPicPr>
        <p:blipFill>
          <a:blip r:embed="rId7"/>
          <a:srcRect/>
          <a:stretch>
            <a:fillRect/>
          </a:stretch>
        </p:blipFill>
        <p:spPr bwMode="auto">
          <a:xfrm flipH="1">
            <a:off x="5572129" y="4000504"/>
            <a:ext cx="3214711" cy="3071834"/>
          </a:xfrm>
          <a:prstGeom prst="rect">
            <a:avLst/>
          </a:prstGeom>
          <a:noFill/>
        </p:spPr>
      </p:pic>
    </p:spTree>
    <p:custDataLst>
      <p:tags r:id="rId1"/>
    </p:custDataLst>
  </p:cSld>
  <p:clrMapOvr>
    <a:masterClrMapping/>
  </p:clrMapOvr>
  <mc:AlternateContent xmlns:mc="http://schemas.openxmlformats.org/markup-compatibility/2006">
    <mc:Choice xmlns:p14="http://schemas.microsoft.com/office/powerpoint/2010/main" xmlns="" Requires="p14">
      <p:transition p14:dur="10" advClick="0" advTm="9761">
        <p:wheel spokes="1"/>
      </p:transition>
    </mc:Choice>
    <mc:Fallback>
      <p:transition advClick="0" advTm="9761">
        <p:wheel spokes="1"/>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Содержимое 2"/>
          <p:cNvSpPr>
            <a:spLocks noGrp="1"/>
          </p:cNvSpPr>
          <p:nvPr>
            <p:ph idx="4294967295"/>
          </p:nvPr>
        </p:nvSpPr>
        <p:spPr>
          <a:xfrm>
            <a:off x="457200" y="2357430"/>
            <a:ext cx="8229600" cy="3768733"/>
          </a:xfrm>
        </p:spPr>
        <p:txBody>
          <a:bodyPr/>
          <a:lstStyle/>
          <a:p>
            <a:pPr eaLnBrk="1" hangingPunct="1"/>
            <a:r>
              <a:rPr lang="ru-RU" dirty="0" smtClean="0"/>
              <a:t>Проект – «Космос»</a:t>
            </a:r>
          </a:p>
        </p:txBody>
      </p:sp>
      <p:pic>
        <p:nvPicPr>
          <p:cNvPr id="36867" name="Picture 4" descr="шаблон 2 в"/>
          <p:cNvPicPr>
            <a:picLocks noChangeAspect="1" noChangeArrowheads="1"/>
          </p:cNvPicPr>
          <p:nvPr/>
        </p:nvPicPr>
        <p:blipFill>
          <a:blip r:embed="rId3" cstate="screen"/>
          <a:srcRect/>
          <a:stretch>
            <a:fillRect/>
          </a:stretch>
        </p:blipFill>
        <p:spPr bwMode="auto">
          <a:xfrm>
            <a:off x="0" y="3357562"/>
            <a:ext cx="9144000" cy="6029318"/>
          </a:xfrm>
          <a:prstGeom prst="rect">
            <a:avLst/>
          </a:prstGeom>
          <a:noFill/>
          <a:ln w="9525">
            <a:noFill/>
            <a:miter lim="800000"/>
            <a:headEnd/>
            <a:tailEnd/>
          </a:ln>
        </p:spPr>
      </p:pic>
      <p:sp>
        <p:nvSpPr>
          <p:cNvPr id="36868" name="Прямоугольник 5"/>
          <p:cNvSpPr>
            <a:spLocks noChangeArrowheads="1"/>
          </p:cNvSpPr>
          <p:nvPr/>
        </p:nvSpPr>
        <p:spPr bwMode="auto">
          <a:xfrm>
            <a:off x="395288" y="1844675"/>
            <a:ext cx="1728787" cy="457200"/>
          </a:xfrm>
          <a:prstGeom prst="rect">
            <a:avLst/>
          </a:prstGeom>
          <a:noFill/>
          <a:ln w="9525">
            <a:noFill/>
            <a:miter lim="800000"/>
            <a:headEnd/>
            <a:tailEnd/>
          </a:ln>
        </p:spPr>
        <p:txBody>
          <a:bodyPr>
            <a:spAutoFit/>
          </a:bodyPr>
          <a:lstStyle/>
          <a:p>
            <a:pPr algn="ctr"/>
            <a:endParaRPr lang="ru-RU" sz="2400">
              <a:latin typeface="Calibri" pitchFamily="34" charset="0"/>
            </a:endParaRPr>
          </a:p>
        </p:txBody>
      </p:sp>
      <p:pic>
        <p:nvPicPr>
          <p:cNvPr id="1026" name="Picture 2" descr="F:\конкурс лучший сад2\20170412_111030.jpg"/>
          <p:cNvPicPr>
            <a:picLocks noChangeAspect="1" noChangeArrowheads="1"/>
          </p:cNvPicPr>
          <p:nvPr/>
        </p:nvPicPr>
        <p:blipFill>
          <a:blip r:embed="rId4" cstate="print"/>
          <a:srcRect/>
          <a:stretch>
            <a:fillRect/>
          </a:stretch>
        </p:blipFill>
        <p:spPr bwMode="auto">
          <a:xfrm>
            <a:off x="0" y="4643446"/>
            <a:ext cx="4857752" cy="4643470"/>
          </a:xfrm>
          <a:prstGeom prst="rect">
            <a:avLst/>
          </a:prstGeom>
          <a:noFill/>
        </p:spPr>
      </p:pic>
      <p:pic>
        <p:nvPicPr>
          <p:cNvPr id="1027" name="Picture 3" descr="F:\конкурс лучший сад2\20170412_111613.jpg"/>
          <p:cNvPicPr>
            <a:picLocks noChangeAspect="1" noChangeArrowheads="1"/>
          </p:cNvPicPr>
          <p:nvPr/>
        </p:nvPicPr>
        <p:blipFill>
          <a:blip r:embed="rId5" cstate="print"/>
          <a:srcRect/>
          <a:stretch>
            <a:fillRect/>
          </a:stretch>
        </p:blipFill>
        <p:spPr bwMode="auto">
          <a:xfrm flipH="1">
            <a:off x="5143504" y="4500570"/>
            <a:ext cx="4000496" cy="4786346"/>
          </a:xfrm>
          <a:prstGeom prst="rect">
            <a:avLst/>
          </a:prstGeom>
          <a:noFill/>
        </p:spPr>
      </p:pic>
    </p:spTree>
    <p:custDataLst>
      <p:tags r:id="rId1"/>
    </p:custDataLst>
  </p:cSld>
  <p:clrMapOvr>
    <a:masterClrMapping/>
  </p:clrMapOvr>
  <mc:AlternateContent xmlns:mc="http://schemas.openxmlformats.org/markup-compatibility/2006">
    <mc:Choice xmlns:p14="http://schemas.microsoft.com/office/powerpoint/2010/main" xmlns="" Requires="p14">
      <p:transition spd="slow" p14:dur="2000" advTm="12084"/>
    </mc:Choice>
    <mc:Fallback>
      <p:transition spd="slow" advTm="12084"/>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5"/>
          <p:cNvSpPr>
            <a:spLocks noGrp="1"/>
          </p:cNvSpPr>
          <p:nvPr>
            <p:ph type="ctrTitle" idx="4294967295"/>
          </p:nvPr>
        </p:nvSpPr>
        <p:spPr>
          <a:xfrm>
            <a:off x="685800" y="2130425"/>
            <a:ext cx="7772400" cy="1470025"/>
          </a:xfrm>
        </p:spPr>
        <p:txBody>
          <a:bodyPr/>
          <a:lstStyle/>
          <a:p>
            <a:pPr eaLnBrk="1" hangingPunct="1"/>
            <a:endParaRPr lang="ru-RU" smtClean="0"/>
          </a:p>
        </p:txBody>
      </p:sp>
      <p:sp>
        <p:nvSpPr>
          <p:cNvPr id="34818" name="Rectangle 6"/>
          <p:cNvSpPr>
            <a:spLocks noGrp="1"/>
          </p:cNvSpPr>
          <p:nvPr>
            <p:ph type="subTitle" idx="4294967295"/>
          </p:nvPr>
        </p:nvSpPr>
        <p:spPr>
          <a:xfrm>
            <a:off x="1371600" y="3886200"/>
            <a:ext cx="6400800" cy="1752600"/>
          </a:xfrm>
        </p:spPr>
        <p:txBody>
          <a:bodyPr/>
          <a:lstStyle/>
          <a:p>
            <a:pPr marL="0" indent="0" algn="ctr" eaLnBrk="1" hangingPunct="1">
              <a:buFont typeface="Arial" charset="0"/>
              <a:buNone/>
            </a:pPr>
            <a:endParaRPr lang="ru-RU" smtClean="0"/>
          </a:p>
        </p:txBody>
      </p:sp>
      <p:pic>
        <p:nvPicPr>
          <p:cNvPr id="34819" name="Picture 7" descr="шаблон 2 б"/>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34820" name="Прямоугольник 6"/>
          <p:cNvSpPr>
            <a:spLocks noChangeArrowheads="1"/>
          </p:cNvSpPr>
          <p:nvPr/>
        </p:nvSpPr>
        <p:spPr bwMode="auto">
          <a:xfrm>
            <a:off x="2286000" y="620713"/>
            <a:ext cx="6607175" cy="461962"/>
          </a:xfrm>
          <a:prstGeom prst="rect">
            <a:avLst/>
          </a:prstGeom>
          <a:noFill/>
          <a:ln w="9525">
            <a:noFill/>
            <a:miter lim="800000"/>
            <a:headEnd/>
            <a:tailEnd/>
          </a:ln>
        </p:spPr>
        <p:txBody>
          <a:bodyPr>
            <a:spAutoFit/>
          </a:bodyPr>
          <a:lstStyle/>
          <a:p>
            <a:endParaRPr lang="ru-RU" sz="2400">
              <a:latin typeface="Calibri" pitchFamily="34" charset="0"/>
            </a:endParaRPr>
          </a:p>
        </p:txBody>
      </p:sp>
      <p:sp>
        <p:nvSpPr>
          <p:cNvPr id="2" name="Прямоугольник 1"/>
          <p:cNvSpPr/>
          <p:nvPr/>
        </p:nvSpPr>
        <p:spPr>
          <a:xfrm>
            <a:off x="6472136" y="6456402"/>
            <a:ext cx="235962" cy="369332"/>
          </a:xfrm>
          <a:prstGeom prst="rect">
            <a:avLst/>
          </a:prstGeom>
        </p:spPr>
        <p:txBody>
          <a:bodyPr wrap="none">
            <a:spAutoFit/>
          </a:bodyPr>
          <a:lstStyle/>
          <a:p>
            <a:pPr algn="ct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Corsiva" panose="03010101010201010101" pitchFamily="66" charset="0"/>
              </a:rPr>
              <a:t> </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Corsiva" panose="03010101010201010101" pitchFamily="66" charset="0"/>
            </a:endParaRPr>
          </a:p>
        </p:txBody>
      </p:sp>
      <p:sp>
        <p:nvSpPr>
          <p:cNvPr id="11" name="Прямоугольник 10"/>
          <p:cNvSpPr/>
          <p:nvPr/>
        </p:nvSpPr>
        <p:spPr>
          <a:xfrm>
            <a:off x="714348" y="357166"/>
            <a:ext cx="7929618" cy="1384995"/>
          </a:xfrm>
          <a:prstGeom prst="rect">
            <a:avLst/>
          </a:prstGeom>
        </p:spPr>
        <p:txBody>
          <a:bodyPr wrap="square">
            <a:spAutoFit/>
          </a:bodyPr>
          <a:lstStyle/>
          <a:p>
            <a:pPr algn="r"/>
            <a:r>
              <a:rPr lang="ru-RU" sz="2800" b="1" dirty="0" smtClean="0">
                <a:solidFill>
                  <a:srgbClr val="FF0000"/>
                </a:solidFill>
                <a:latin typeface="Book Antiqua" pitchFamily="18" charset="0"/>
              </a:rPr>
              <a:t>Проект:«Олимпиадное движение</a:t>
            </a:r>
            <a:endParaRPr lang="ru-RU" sz="2800" dirty="0" smtClean="0">
              <a:solidFill>
                <a:srgbClr val="FF0000"/>
              </a:solidFill>
              <a:latin typeface="Book Antiqua" pitchFamily="18" charset="0"/>
            </a:endParaRPr>
          </a:p>
          <a:p>
            <a:pPr algn="r"/>
            <a:r>
              <a:rPr lang="ru-RU" sz="2800" b="1" dirty="0" smtClean="0">
                <a:solidFill>
                  <a:srgbClr val="FF0000"/>
                </a:solidFill>
                <a:latin typeface="Book Antiqua" pitchFamily="18" charset="0"/>
              </a:rPr>
              <a:t>как одно из направлений в работе с одаренными детьми</a:t>
            </a:r>
            <a:r>
              <a:rPr lang="ru-RU" b="1" dirty="0" smtClean="0">
                <a:solidFill>
                  <a:srgbClr val="FF0000"/>
                </a:solidFill>
                <a:latin typeface="Book Antiqua" pitchFamily="18" charset="0"/>
              </a:rPr>
              <a:t>»</a:t>
            </a:r>
            <a:endParaRPr lang="ru-RU" dirty="0" smtClean="0">
              <a:solidFill>
                <a:srgbClr val="FF0000"/>
              </a:solidFill>
              <a:latin typeface="Book Antiqua" pitchFamily="18" charset="0"/>
            </a:endParaRPr>
          </a:p>
        </p:txBody>
      </p:sp>
      <p:pic>
        <p:nvPicPr>
          <p:cNvPr id="16" name="Picture 4" descr="G:\Тамила Д\ДЕНЬ ЗАЩИТЫ ДЕТЕЙ 2016\IMG_9731.JPG"/>
          <p:cNvPicPr>
            <a:picLocks noChangeAspect="1" noChangeArrowheads="1"/>
          </p:cNvPicPr>
          <p:nvPr/>
        </p:nvPicPr>
        <p:blipFill>
          <a:blip r:embed="rId4" cstate="print"/>
          <a:srcRect/>
          <a:stretch>
            <a:fillRect/>
          </a:stretch>
        </p:blipFill>
        <p:spPr bwMode="auto">
          <a:xfrm>
            <a:off x="0" y="1785926"/>
            <a:ext cx="5000628" cy="50720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8" name="Picture 3" descr="G:\Тамила Д\ДЕНЬ ЗАЩИТЫ ДЕТЕЙ 2016\IMG_9711.JPG"/>
          <p:cNvPicPr>
            <a:picLocks noChangeAspect="1" noChangeArrowheads="1"/>
          </p:cNvPicPr>
          <p:nvPr/>
        </p:nvPicPr>
        <p:blipFill>
          <a:blip r:embed="rId5" cstate="print"/>
          <a:srcRect/>
          <a:stretch>
            <a:fillRect/>
          </a:stretch>
        </p:blipFill>
        <p:spPr bwMode="auto">
          <a:xfrm>
            <a:off x="5214942" y="1857364"/>
            <a:ext cx="3929058" cy="50006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ustDataLst>
      <p:tags r:id="rId1"/>
    </p:custDataLst>
  </p:cSld>
  <p:clrMapOvr>
    <a:masterClrMapping/>
  </p:clrMapOvr>
  <p:transition spd="slow" advTm="4750">
    <p:pull dir="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8569325" cy="863600"/>
          </a:xfrm>
        </p:spPr>
        <p:txBody>
          <a:bodyPr/>
          <a:lstStyle/>
          <a:p>
            <a:r>
              <a:rPr lang="ru-RU" sz="2000" b="1" dirty="0" smtClean="0">
                <a:ln w="24500" cmpd="dbl">
                  <a:solidFill>
                    <a:schemeClr val="accent2">
                      <a:shade val="85000"/>
                      <a:satMod val="155000"/>
                    </a:schemeClr>
                  </a:solidFill>
                  <a:prstDash val="solid"/>
                  <a:miter lim="800000"/>
                </a:ln>
                <a:solidFill>
                  <a:srgbClr val="00B0F0"/>
                </a:solidFill>
                <a:effectLst>
                  <a:outerShdw blurRad="38100" dist="38100" dir="7020000" algn="tl">
                    <a:srgbClr val="000000">
                      <a:alpha val="35000"/>
                    </a:srgbClr>
                  </a:outerShdw>
                </a:effectLst>
                <a:latin typeface="Book Antiqua" pitchFamily="18" charset="0"/>
              </a:rPr>
              <a:t>Проект</a:t>
            </a:r>
            <a:r>
              <a:rPr lang="ru-RU" sz="2000" b="1" dirty="0" smtClean="0">
                <a:solidFill>
                  <a:srgbClr val="FF0000"/>
                </a:solidFill>
                <a:latin typeface="Book Antiqua" pitchFamily="18" charset="0"/>
              </a:rPr>
              <a:t> </a:t>
            </a:r>
            <a:r>
              <a:rPr lang="ru-RU" sz="2000" b="1" dirty="0" smtClean="0">
                <a:solidFill>
                  <a:srgbClr val="FF0000"/>
                </a:solidFill>
                <a:latin typeface="Book Antiqua" pitchFamily="18" charset="0"/>
              </a:rPr>
              <a:t>«Олимпиадное движение</a:t>
            </a:r>
            <a:r>
              <a:rPr lang="ru-RU" sz="2000" dirty="0" smtClean="0">
                <a:solidFill>
                  <a:srgbClr val="FF0000"/>
                </a:solidFill>
                <a:latin typeface="Book Antiqua" pitchFamily="18" charset="0"/>
              </a:rPr>
              <a:t/>
            </a:r>
            <a:br>
              <a:rPr lang="ru-RU" sz="2000" dirty="0" smtClean="0">
                <a:solidFill>
                  <a:srgbClr val="FF0000"/>
                </a:solidFill>
                <a:latin typeface="Book Antiqua" pitchFamily="18" charset="0"/>
              </a:rPr>
            </a:br>
            <a:r>
              <a:rPr lang="ru-RU" sz="2000" b="1" dirty="0" smtClean="0">
                <a:solidFill>
                  <a:srgbClr val="FF0000"/>
                </a:solidFill>
                <a:latin typeface="Book Antiqua" pitchFamily="18" charset="0"/>
              </a:rPr>
              <a:t>как одно из направлений в работе с одаренными дет</a:t>
            </a:r>
            <a:r>
              <a:rPr lang="ru-RU" b="1" dirty="0" smtClean="0">
                <a:solidFill>
                  <a:srgbClr val="FF0000"/>
                </a:solidFill>
                <a:latin typeface="Book Antiqua" pitchFamily="18" charset="0"/>
              </a:rPr>
              <a:t>ьми</a:t>
            </a:r>
            <a:endParaRPr lang="ru-RU" b="1" dirty="0">
              <a:ln w="24500" cmpd="dbl">
                <a:solidFill>
                  <a:schemeClr val="accent2">
                    <a:shade val="85000"/>
                    <a:satMod val="155000"/>
                  </a:schemeClr>
                </a:solidFill>
                <a:prstDash val="solid"/>
                <a:miter lim="800000"/>
              </a:ln>
              <a:solidFill>
                <a:srgbClr val="00B0F0"/>
              </a:solidFill>
              <a:effectLst>
                <a:outerShdw blurRad="38100" dist="38100" dir="7020000" algn="tl">
                  <a:srgbClr val="000000">
                    <a:alpha val="35000"/>
                  </a:srgbClr>
                </a:outerShdw>
              </a:effectLst>
            </a:endParaRPr>
          </a:p>
        </p:txBody>
      </p:sp>
      <p:pic>
        <p:nvPicPr>
          <p:cNvPr id="131074" name="Picture 2" descr="G:\Тамила Д\День з. детей\100CANON\IMG_8871.JPG"/>
          <p:cNvPicPr>
            <a:picLocks noChangeAspect="1" noChangeArrowheads="1"/>
          </p:cNvPicPr>
          <p:nvPr/>
        </p:nvPicPr>
        <p:blipFill>
          <a:blip r:embed="rId2" cstate="print"/>
          <a:srcRect/>
          <a:stretch>
            <a:fillRect/>
          </a:stretch>
        </p:blipFill>
        <p:spPr bwMode="auto">
          <a:xfrm>
            <a:off x="0" y="928670"/>
            <a:ext cx="4500562" cy="29051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1075" name="Picture 3" descr="G:\Тамила Д\ДЕНЬ ЗАЩИТЫ ДЕТЕЙ 2016\IMG_9711.JPG"/>
          <p:cNvPicPr>
            <a:picLocks noChangeAspect="1" noChangeArrowheads="1"/>
          </p:cNvPicPr>
          <p:nvPr/>
        </p:nvPicPr>
        <p:blipFill>
          <a:blip r:embed="rId3" cstate="print"/>
          <a:srcRect/>
          <a:stretch>
            <a:fillRect/>
          </a:stretch>
        </p:blipFill>
        <p:spPr bwMode="auto">
          <a:xfrm>
            <a:off x="4714876" y="928670"/>
            <a:ext cx="4429124" cy="27860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1076" name="Picture 4" descr="G:\Тамила Д\ДЕНЬ ЗАЩИТЫ ДЕТЕЙ 2016\IMG_9731.JPG"/>
          <p:cNvPicPr>
            <a:picLocks noChangeAspect="1" noChangeArrowheads="1"/>
          </p:cNvPicPr>
          <p:nvPr/>
        </p:nvPicPr>
        <p:blipFill>
          <a:blip r:embed="rId4" cstate="print"/>
          <a:srcRect/>
          <a:stretch>
            <a:fillRect/>
          </a:stretch>
        </p:blipFill>
        <p:spPr bwMode="auto">
          <a:xfrm>
            <a:off x="0" y="4000504"/>
            <a:ext cx="4500562" cy="28574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1077" name="Picture 5" descr="G:\Тамила Д\ДЕНЬ ЗАЩИТЫ ДЕТЕЙ 2016\IMG_9714.JPG"/>
          <p:cNvPicPr>
            <a:picLocks noChangeAspect="1" noChangeArrowheads="1"/>
          </p:cNvPicPr>
          <p:nvPr/>
        </p:nvPicPr>
        <p:blipFill>
          <a:blip r:embed="rId5" cstate="print"/>
          <a:srcRect/>
          <a:stretch>
            <a:fillRect/>
          </a:stretch>
        </p:blipFill>
        <p:spPr bwMode="auto">
          <a:xfrm>
            <a:off x="4786314" y="3929066"/>
            <a:ext cx="4357686" cy="29289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3" descr="G:\Тамила Д\ДЕНЬ ЗАЩИТЫ ДЕТЕЙ 2016\IMG_9711.JPG"/>
          <p:cNvPicPr>
            <a:picLocks noChangeAspect="1" noChangeArrowheads="1"/>
          </p:cNvPicPr>
          <p:nvPr/>
        </p:nvPicPr>
        <p:blipFill>
          <a:blip r:embed="rId3" cstate="print"/>
          <a:srcRect/>
          <a:stretch>
            <a:fillRect/>
          </a:stretch>
        </p:blipFill>
        <p:spPr bwMode="auto">
          <a:xfrm>
            <a:off x="4867276" y="1081070"/>
            <a:ext cx="4429124" cy="27860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3" descr="G:\Тамила Д\ДЕНЬ ЗАЩИТЫ ДЕТЕЙ 2016\IMG_9711.JPG"/>
          <p:cNvPicPr>
            <a:picLocks noChangeAspect="1" noChangeArrowheads="1"/>
          </p:cNvPicPr>
          <p:nvPr/>
        </p:nvPicPr>
        <p:blipFill>
          <a:blip r:embed="rId3" cstate="print"/>
          <a:srcRect/>
          <a:stretch>
            <a:fillRect/>
          </a:stretch>
        </p:blipFill>
        <p:spPr bwMode="auto">
          <a:xfrm>
            <a:off x="4714876" y="1071546"/>
            <a:ext cx="4429124" cy="27860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7" name="Picture 3" descr="C:\Users\Андрей\Desktop\стеклозавод\20150428_101602.jpg"/>
          <p:cNvPicPr>
            <a:picLocks noChangeAspect="1" noChangeArrowheads="1"/>
          </p:cNvPicPr>
          <p:nvPr/>
        </p:nvPicPr>
        <p:blipFill>
          <a:blip r:embed="rId2" cstate="print"/>
          <a:srcRect/>
          <a:stretch>
            <a:fillRect/>
          </a:stretch>
        </p:blipFill>
        <p:spPr bwMode="auto">
          <a:xfrm>
            <a:off x="0" y="0"/>
            <a:ext cx="4357686" cy="2928934"/>
          </a:xfrm>
          <a:prstGeom prst="rect">
            <a:avLst/>
          </a:prstGeom>
          <a:noFill/>
        </p:spPr>
      </p:pic>
      <p:pic>
        <p:nvPicPr>
          <p:cNvPr id="41988" name="Picture 4"/>
          <p:cNvPicPr>
            <a:picLocks noChangeAspect="1" noChangeArrowheads="1"/>
          </p:cNvPicPr>
          <p:nvPr/>
        </p:nvPicPr>
        <p:blipFill>
          <a:blip r:embed="rId3" cstate="print"/>
          <a:srcRect/>
          <a:stretch>
            <a:fillRect/>
          </a:stretch>
        </p:blipFill>
        <p:spPr bwMode="auto">
          <a:xfrm>
            <a:off x="6715140" y="3258000"/>
            <a:ext cx="2428860" cy="3600000"/>
          </a:xfrm>
          <a:prstGeom prst="rect">
            <a:avLst/>
          </a:prstGeom>
          <a:ln>
            <a:noFill/>
          </a:ln>
          <a:effectLst>
            <a:softEdge rad="112500"/>
          </a:effectLst>
        </p:spPr>
      </p:pic>
      <p:pic>
        <p:nvPicPr>
          <p:cNvPr id="41989" name="Picture 5"/>
          <p:cNvPicPr>
            <a:picLocks noChangeAspect="1" noChangeArrowheads="1"/>
          </p:cNvPicPr>
          <p:nvPr/>
        </p:nvPicPr>
        <p:blipFill>
          <a:blip r:embed="rId4" cstate="print"/>
          <a:srcRect/>
          <a:stretch>
            <a:fillRect/>
          </a:stretch>
        </p:blipFill>
        <p:spPr bwMode="auto">
          <a:xfrm>
            <a:off x="0" y="3258000"/>
            <a:ext cx="2571736" cy="3600000"/>
          </a:xfrm>
          <a:prstGeom prst="rect">
            <a:avLst/>
          </a:prstGeom>
          <a:ln>
            <a:noFill/>
          </a:ln>
          <a:effectLst>
            <a:softEdge rad="112500"/>
          </a:effectLst>
        </p:spPr>
      </p:pic>
      <p:pic>
        <p:nvPicPr>
          <p:cNvPr id="41990" name="Picture 6" descr="C:\Users\Андрей\Desktop\стеклозавод\20150506_103116.jpg"/>
          <p:cNvPicPr>
            <a:picLocks noChangeAspect="1" noChangeArrowheads="1"/>
          </p:cNvPicPr>
          <p:nvPr/>
        </p:nvPicPr>
        <p:blipFill>
          <a:blip r:embed="rId5" cstate="print"/>
          <a:srcRect/>
          <a:stretch>
            <a:fillRect/>
          </a:stretch>
        </p:blipFill>
        <p:spPr bwMode="auto">
          <a:xfrm>
            <a:off x="4357686" y="0"/>
            <a:ext cx="4786314" cy="2928934"/>
          </a:xfrm>
          <a:prstGeom prst="rect">
            <a:avLst/>
          </a:prstGeom>
          <a:noFill/>
        </p:spPr>
      </p:pic>
      <p:pic>
        <p:nvPicPr>
          <p:cNvPr id="41991" name="Picture 7"/>
          <p:cNvPicPr>
            <a:picLocks noChangeAspect="1" noChangeArrowheads="1"/>
          </p:cNvPicPr>
          <p:nvPr/>
        </p:nvPicPr>
        <p:blipFill>
          <a:blip r:embed="rId6" cstate="print"/>
          <a:srcRect/>
          <a:stretch>
            <a:fillRect/>
          </a:stretch>
        </p:blipFill>
        <p:spPr bwMode="auto">
          <a:xfrm>
            <a:off x="2643174" y="3000372"/>
            <a:ext cx="3899670" cy="2786082"/>
          </a:xfrm>
          <a:prstGeom prst="rect">
            <a:avLst/>
          </a:prstGeom>
          <a:noFill/>
          <a:ln w="9525">
            <a:noFill/>
            <a:miter lim="800000"/>
            <a:headEnd/>
            <a:tailEnd/>
          </a:ln>
          <a:effectLst/>
        </p:spPr>
      </p:pic>
      <p:sp>
        <p:nvSpPr>
          <p:cNvPr id="10" name="Прямоугольник 9"/>
          <p:cNvSpPr/>
          <p:nvPr/>
        </p:nvSpPr>
        <p:spPr>
          <a:xfrm>
            <a:off x="2643174" y="5857892"/>
            <a:ext cx="4071966" cy="100010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2000" dirty="0" smtClean="0">
                <a:latin typeface="Constantia" pitchFamily="18" charset="0"/>
              </a:rPr>
              <a:t>Проект: «Мой родной край»</a:t>
            </a:r>
            <a:endParaRPr lang="ru-RU" sz="2000" dirty="0">
              <a:latin typeface="Constantia" pitchFamily="18" charset="0"/>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p:cNvSpPr>
          <p:nvPr>
            <p:ph type="title" idx="4294967295"/>
          </p:nvPr>
        </p:nvSpPr>
        <p:spPr/>
        <p:txBody>
          <a:bodyPr/>
          <a:lstStyle/>
          <a:p>
            <a:pPr eaLnBrk="1" hangingPunct="1"/>
            <a:endParaRPr lang="ru-RU" smtClean="0"/>
          </a:p>
        </p:txBody>
      </p:sp>
      <p:sp>
        <p:nvSpPr>
          <p:cNvPr id="31746" name="Rectangle 3"/>
          <p:cNvSpPr>
            <a:spLocks noGrp="1"/>
          </p:cNvSpPr>
          <p:nvPr>
            <p:ph type="body" idx="4294967295"/>
          </p:nvPr>
        </p:nvSpPr>
        <p:spPr>
          <a:xfrm>
            <a:off x="457200" y="404813"/>
            <a:ext cx="4978400" cy="5721350"/>
          </a:xfrm>
        </p:spPr>
        <p:txBody>
          <a:bodyPr/>
          <a:lstStyle/>
          <a:p>
            <a:pPr eaLnBrk="1" hangingPunct="1"/>
            <a:endParaRPr lang="ru-RU" smtClean="0"/>
          </a:p>
        </p:txBody>
      </p:sp>
      <p:pic>
        <p:nvPicPr>
          <p:cNvPr id="31747" name="Picture 4" descr="шаблон 2 б"/>
          <p:cNvPicPr>
            <a:picLocks noChangeAspect="1" noChangeArrowheads="1"/>
          </p:cNvPicPr>
          <p:nvPr/>
        </p:nvPicPr>
        <p:blipFill>
          <a:blip r:embed="rId3" cstate="screen"/>
          <a:srcRect/>
          <a:stretch>
            <a:fillRect/>
          </a:stretch>
        </p:blipFill>
        <p:spPr bwMode="auto">
          <a:xfrm>
            <a:off x="10696" y="0"/>
            <a:ext cx="9133304" cy="6858000"/>
          </a:xfrm>
          <a:prstGeom prst="rect">
            <a:avLst/>
          </a:prstGeom>
          <a:noFill/>
          <a:ln w="9525">
            <a:noFill/>
            <a:miter lim="800000"/>
            <a:headEnd/>
            <a:tailEnd/>
          </a:ln>
        </p:spPr>
      </p:pic>
      <p:sp>
        <p:nvSpPr>
          <p:cNvPr id="2" name="Прямоугольник 1"/>
          <p:cNvSpPr/>
          <p:nvPr/>
        </p:nvSpPr>
        <p:spPr>
          <a:xfrm>
            <a:off x="6492312" y="6488668"/>
            <a:ext cx="235962" cy="369332"/>
          </a:xfrm>
          <a:prstGeom prst="rect">
            <a:avLst/>
          </a:prstGeom>
        </p:spPr>
        <p:txBody>
          <a:bodyPr wrap="none">
            <a:spAutoFit/>
          </a:bodyPr>
          <a:lstStyle/>
          <a:p>
            <a:pPr algn="ct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Corsiva" panose="03010101010201010101" pitchFamily="66" charset="0"/>
              </a:rPr>
              <a:t> </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Corsiva" panose="03010101010201010101" pitchFamily="66" charset="0"/>
            </a:endParaRPr>
          </a:p>
        </p:txBody>
      </p:sp>
      <p:pic>
        <p:nvPicPr>
          <p:cNvPr id="6" name="Picture 2" descr="C:\Documents and Settings\Людмила\Рабочий стол\img032.jpg"/>
          <p:cNvPicPr>
            <a:picLocks noChangeAspect="1" noChangeArrowheads="1"/>
          </p:cNvPicPr>
          <p:nvPr/>
        </p:nvPicPr>
        <p:blipFill>
          <a:blip r:embed="rId4" cstate="screen">
            <a:extLst>
              <a:ext uri="{28A0092B-C50C-407E-A947-70E740481C1C}">
                <a14:useLocalDpi xmlns:a14="http://schemas.microsoft.com/office/drawing/2010/main" xmlns="" val="0"/>
              </a:ext>
            </a:extLst>
          </a:blip>
          <a:srcRect/>
          <a:stretch>
            <a:fillRect/>
          </a:stretch>
        </p:blipFill>
        <p:spPr bwMode="auto">
          <a:xfrm>
            <a:off x="3491880" y="404661"/>
            <a:ext cx="3528392" cy="5293600"/>
          </a:xfrm>
          <a:prstGeom prst="rect">
            <a:avLst/>
          </a:prstGeom>
          <a:noFill/>
          <a:effectLst>
            <a:glow rad="228600">
              <a:schemeClr val="accent3">
                <a:lumMod val="50000"/>
                <a:alpha val="40000"/>
              </a:schemeClr>
            </a:glow>
          </a:effectLst>
          <a:scene3d>
            <a:camera prst="isometricOffAxis2Left"/>
            <a:lightRig rig="threePt" dir="t"/>
          </a:scene3d>
          <a:sp3d>
            <a:bevelT prst="angle"/>
          </a:sp3d>
          <a:extLst>
            <a:ext uri="{909E8E84-426E-40DD-AFC4-6F175D3DCCD1}">
              <a14:hiddenFill xmlns:a14="http://schemas.microsoft.com/office/drawing/2010/main" xmlns="">
                <a:solidFill>
                  <a:srgbClr val="FFFFFF"/>
                </a:solidFill>
              </a14:hiddenFill>
            </a:ext>
          </a:extLst>
        </p:spPr>
      </p:pic>
      <p:pic>
        <p:nvPicPr>
          <p:cNvPr id="9" name="Рисунок 8" descr="IMG_20150408_102656_16.jpg"/>
          <p:cNvPicPr>
            <a:picLocks noChangeAspect="1"/>
          </p:cNvPicPr>
          <p:nvPr/>
        </p:nvPicPr>
        <p:blipFill>
          <a:blip r:embed="rId5" cstate="screen"/>
          <a:stretch>
            <a:fillRect/>
          </a:stretch>
        </p:blipFill>
        <p:spPr>
          <a:xfrm>
            <a:off x="323528" y="4137050"/>
            <a:ext cx="3168352" cy="2376264"/>
          </a:xfrm>
          <a:prstGeom prst="snip2DiagRect">
            <a:avLst/>
          </a:prstGeom>
          <a:solidFill>
            <a:srgbClr val="FFFFFF">
              <a:shade val="85000"/>
            </a:srgbClr>
          </a:solidFill>
          <a:ln w="88900" cap="sq">
            <a:solidFill>
              <a:srgbClr val="92D050"/>
            </a:solidFill>
            <a:miter lim="800000"/>
          </a:ln>
          <a:effectLst>
            <a:glow rad="228600">
              <a:schemeClr val="accent3">
                <a:lumMod val="50000"/>
                <a:alpha val="40000"/>
              </a:schemeClr>
            </a:glow>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0" name="Рисунок 9" descr="DSCF4297.JPG"/>
          <p:cNvPicPr>
            <a:picLocks noChangeAspect="1"/>
          </p:cNvPicPr>
          <p:nvPr/>
        </p:nvPicPr>
        <p:blipFill>
          <a:blip r:embed="rId6" cstate="screen"/>
          <a:stretch>
            <a:fillRect/>
          </a:stretch>
        </p:blipFill>
        <p:spPr>
          <a:xfrm rot="16200000">
            <a:off x="477633" y="882555"/>
            <a:ext cx="3140060" cy="2472310"/>
          </a:xfrm>
          <a:prstGeom prst="round2DiagRect">
            <a:avLst>
              <a:gd name="adj1" fmla="val 16667"/>
              <a:gd name="adj2" fmla="val 0"/>
            </a:avLst>
          </a:prstGeom>
          <a:ln w="88900" cap="sq">
            <a:solidFill>
              <a:srgbClr val="92D050"/>
            </a:solidFill>
            <a:miter lim="800000"/>
          </a:ln>
          <a:effectLst>
            <a:glow rad="101600">
              <a:schemeClr val="accent3">
                <a:lumMod val="75000"/>
                <a:alpha val="60000"/>
              </a:schemeClr>
            </a:glow>
            <a:outerShdw blurRad="254000" algn="tl" rotWithShape="0">
              <a:srgbClr val="000000">
                <a:alpha val="43000"/>
              </a:srgbClr>
            </a:outerShdw>
          </a:effectLst>
        </p:spPr>
      </p:pic>
    </p:spTree>
    <p:custDataLst>
      <p:tags r:id="rId1"/>
    </p:custDataLst>
  </p:cSld>
  <p:clrMapOvr>
    <a:masterClrMapping/>
  </p:clrMapOvr>
  <p:transition spd="slow" advTm="5307">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heel(1)">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p:cNvSpPr>
          <p:nvPr>
            <p:ph type="title"/>
          </p:nvPr>
        </p:nvSpPr>
        <p:spPr/>
        <p:txBody>
          <a:bodyPr/>
          <a:lstStyle/>
          <a:p>
            <a:pPr eaLnBrk="1" hangingPunct="1"/>
            <a:endParaRPr lang="ru-RU" smtClean="0"/>
          </a:p>
        </p:txBody>
      </p:sp>
      <p:sp>
        <p:nvSpPr>
          <p:cNvPr id="41986" name="Rectangle 3"/>
          <p:cNvSpPr>
            <a:spLocks noGrp="1"/>
          </p:cNvSpPr>
          <p:nvPr>
            <p:ph type="body" idx="1"/>
          </p:nvPr>
        </p:nvSpPr>
        <p:spPr/>
        <p:txBody>
          <a:bodyPr/>
          <a:lstStyle/>
          <a:p>
            <a:pPr eaLnBrk="1" hangingPunct="1"/>
            <a:endParaRPr lang="ru-RU" smtClean="0"/>
          </a:p>
        </p:txBody>
      </p:sp>
      <p:pic>
        <p:nvPicPr>
          <p:cNvPr id="41987" name="Picture 4" descr="шаблон 2 титульник"/>
          <p:cNvPicPr>
            <a:picLocks noChangeAspect="1" noChangeArrowheads="1"/>
          </p:cNvPicPr>
          <p:nvPr/>
        </p:nvPicPr>
        <p:blipFill>
          <a:blip r:embed="rId3" cstate="screen"/>
          <a:srcRect/>
          <a:stretch>
            <a:fillRect/>
          </a:stretch>
        </p:blipFill>
        <p:spPr bwMode="auto">
          <a:xfrm>
            <a:off x="0" y="19435"/>
            <a:ext cx="9144000" cy="6838565"/>
          </a:xfrm>
          <a:prstGeom prst="rect">
            <a:avLst/>
          </a:prstGeom>
          <a:noFill/>
          <a:ln w="9525">
            <a:noFill/>
            <a:miter lim="800000"/>
            <a:headEnd/>
            <a:tailEnd/>
          </a:ln>
        </p:spPr>
      </p:pic>
      <p:sp>
        <p:nvSpPr>
          <p:cNvPr id="2" name="Прямоугольник 1"/>
          <p:cNvSpPr/>
          <p:nvPr/>
        </p:nvSpPr>
        <p:spPr>
          <a:xfrm>
            <a:off x="1475656" y="3293616"/>
            <a:ext cx="6696744" cy="2554545"/>
          </a:xfrm>
          <a:prstGeom prst="rect">
            <a:avLst/>
          </a:prstGeom>
        </p:spPr>
        <p:txBody>
          <a:bodyPr wrap="square">
            <a:spAutoFit/>
          </a:bodyPr>
          <a:lstStyle/>
          <a:p>
            <a:pPr algn="ctr"/>
            <a:r>
              <a:rPr lang="ru-RU" sz="2000" dirty="0" smtClean="0">
                <a:solidFill>
                  <a:srgbClr val="009900"/>
                </a:solidFill>
                <a:latin typeface="Franklin Gothic Demi Cond" panose="020B0706030402020204" pitchFamily="34" charset="0"/>
              </a:rPr>
              <a:t>Таким </a:t>
            </a:r>
            <a:r>
              <a:rPr lang="ru-RU" sz="2000" dirty="0">
                <a:solidFill>
                  <a:srgbClr val="009900"/>
                </a:solidFill>
                <a:latin typeface="Franklin Gothic Demi Cond" panose="020B0706030402020204" pitchFamily="34" charset="0"/>
              </a:rPr>
              <a:t>образом, в ходе реализации проекта происходит формирование определенной позиции по конкретному вопросу у каждого ребенка, дети получают возможность раскрыть свою творческую жилку, показать всем свою индивидуальность. Все это крайне благоприятно сказывается на развитии личности ребенка, способствует формированию нормальной самооценки. Проще говоря, проекты идеально подготавливают дошкольников к их дальнейшему обучению в школе </a:t>
            </a:r>
          </a:p>
        </p:txBody>
      </p:sp>
      <p:sp>
        <p:nvSpPr>
          <p:cNvPr id="3" name="Прямоугольник 2"/>
          <p:cNvSpPr/>
          <p:nvPr/>
        </p:nvSpPr>
        <p:spPr>
          <a:xfrm>
            <a:off x="5724128" y="548680"/>
            <a:ext cx="2952328" cy="923330"/>
          </a:xfrm>
          <a:prstGeom prst="rect">
            <a:avLst/>
          </a:prstGeom>
          <a:noFill/>
        </p:spPr>
        <p:txBody>
          <a:bodyPr wrap="square" lIns="91440" tIns="45720" rIns="91440" bIns="45720">
            <a:spAutoFit/>
          </a:bodyPr>
          <a:lstStyle/>
          <a:p>
            <a:pPr algn="ctr"/>
            <a:r>
              <a:rPr lang="ru-RU"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onotype Corsiva" panose="03010101010201010101" pitchFamily="66" charset="0"/>
              </a:rPr>
              <a:t>ВЫВОД:</a:t>
            </a:r>
            <a:endParaRPr lang="ru-RU"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onotype Corsiva" panose="03010101010201010101" pitchFamily="66" charset="0"/>
            </a:endParaRPr>
          </a:p>
        </p:txBody>
      </p:sp>
      <p:sp>
        <p:nvSpPr>
          <p:cNvPr id="4" name="Прямоугольник 3"/>
          <p:cNvSpPr/>
          <p:nvPr/>
        </p:nvSpPr>
        <p:spPr>
          <a:xfrm>
            <a:off x="6492312" y="6488668"/>
            <a:ext cx="338554" cy="369332"/>
          </a:xfrm>
          <a:prstGeom prst="rect">
            <a:avLst/>
          </a:prstGeom>
        </p:spPr>
        <p:txBody>
          <a:bodyPr wrap="none">
            <a:spAutoFit/>
          </a:bodyPr>
          <a:lstStyle/>
          <a:p>
            <a:pPr algn="ct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Corsiva" panose="03010101010201010101" pitchFamily="66" charset="0"/>
              </a:rPr>
              <a:t>   </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Corsiva" panose="03010101010201010101" pitchFamily="66" charset="0"/>
            </a:endParaRPr>
          </a:p>
        </p:txBody>
      </p:sp>
    </p:spTree>
    <p:custDataLst>
      <p:tags r:id="rId1"/>
    </p:custDataLst>
  </p:cSld>
  <p:clrMapOvr>
    <a:masterClrMapping/>
  </p:clrMapOvr>
  <p:transition spd="slow" advClick="0" advTm="2514">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p:cNvSpPr>
          <p:nvPr>
            <p:ph type="title"/>
          </p:nvPr>
        </p:nvSpPr>
        <p:spPr/>
        <p:txBody>
          <a:bodyPr/>
          <a:lstStyle/>
          <a:p>
            <a:pPr eaLnBrk="1" hangingPunct="1"/>
            <a:endParaRPr lang="ru-RU" dirty="0" smtClean="0"/>
          </a:p>
        </p:txBody>
      </p:sp>
      <p:sp>
        <p:nvSpPr>
          <p:cNvPr id="18434" name="Rectangle 3"/>
          <p:cNvSpPr>
            <a:spLocks noGrp="1"/>
          </p:cNvSpPr>
          <p:nvPr>
            <p:ph type="body" idx="1"/>
          </p:nvPr>
        </p:nvSpPr>
        <p:spPr/>
        <p:txBody>
          <a:bodyPr/>
          <a:lstStyle/>
          <a:p>
            <a:pPr eaLnBrk="1" hangingPunct="1"/>
            <a:endParaRPr lang="ru-RU" dirty="0" smtClean="0"/>
          </a:p>
        </p:txBody>
      </p:sp>
      <p:pic>
        <p:nvPicPr>
          <p:cNvPr id="18435" name="Picture 4" descr="шаблон 2 титульник"/>
          <p:cNvPicPr>
            <a:picLocks noChangeAspect="1" noChangeArrowheads="1"/>
          </p:cNvPicPr>
          <p:nvPr/>
        </p:nvPicPr>
        <p:blipFill>
          <a:blip r:embed="rId3" cstate="screen"/>
          <a:srcRect/>
          <a:stretch>
            <a:fillRect/>
          </a:stretch>
        </p:blipFill>
        <p:spPr bwMode="auto">
          <a:xfrm>
            <a:off x="0" y="1"/>
            <a:ext cx="9144000" cy="6857999"/>
          </a:xfrm>
          <a:prstGeom prst="rect">
            <a:avLst/>
          </a:prstGeom>
          <a:noFill/>
          <a:ln w="9525">
            <a:noFill/>
            <a:miter lim="800000"/>
            <a:headEnd/>
            <a:tailEnd/>
          </a:ln>
        </p:spPr>
      </p:pic>
      <p:sp>
        <p:nvSpPr>
          <p:cNvPr id="7" name="Прямоугольник 6"/>
          <p:cNvSpPr/>
          <p:nvPr/>
        </p:nvSpPr>
        <p:spPr>
          <a:xfrm>
            <a:off x="3712502" y="332656"/>
            <a:ext cx="6044074" cy="646331"/>
          </a:xfrm>
          <a:prstGeom prst="rect">
            <a:avLst/>
          </a:prstGeom>
        </p:spPr>
        <p:txBody>
          <a:bodyPr>
            <a:spAutoFit/>
          </a:bodyPr>
          <a:lstStyle/>
          <a:p>
            <a:pPr algn="ctr" fontAlgn="auto">
              <a:spcBef>
                <a:spcPts val="0"/>
              </a:spcBef>
              <a:spcAft>
                <a:spcPts val="0"/>
              </a:spcAft>
              <a:defRPr/>
            </a:pPr>
            <a:r>
              <a:rPr lang="ru-RU"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cs typeface="+mn-cs"/>
              </a:rPr>
              <a:t>             </a:t>
            </a:r>
          </a:p>
        </p:txBody>
      </p:sp>
      <p:sp>
        <p:nvSpPr>
          <p:cNvPr id="8" name="Прямоугольник 7"/>
          <p:cNvSpPr/>
          <p:nvPr/>
        </p:nvSpPr>
        <p:spPr>
          <a:xfrm>
            <a:off x="3289300" y="0"/>
            <a:ext cx="6107113" cy="584200"/>
          </a:xfrm>
          <a:prstGeom prst="rect">
            <a:avLst/>
          </a:prstGeom>
        </p:spPr>
        <p:txBody>
          <a:bodyPr>
            <a:spAutoFit/>
          </a:bodyPr>
          <a:lstStyle/>
          <a:p>
            <a:pPr algn="ctr" fontAlgn="auto">
              <a:spcBef>
                <a:spcPts val="0"/>
              </a:spcBef>
              <a:spcAft>
                <a:spcPts val="0"/>
              </a:spcAft>
              <a:defRPr/>
            </a:pPr>
            <a:r>
              <a:rPr lang="ru-RU" sz="3200" b="1" i="1" dirty="0">
                <a:solidFill>
                  <a:schemeClr val="accent1">
                    <a:lumMod val="75000"/>
                  </a:schemeClr>
                </a:solidFill>
                <a:latin typeface="+mn-lt"/>
                <a:cs typeface="+mn-cs"/>
              </a:rPr>
              <a:t>   </a:t>
            </a:r>
          </a:p>
        </p:txBody>
      </p:sp>
      <p:sp>
        <p:nvSpPr>
          <p:cNvPr id="2" name="Прямоугольник 1"/>
          <p:cNvSpPr/>
          <p:nvPr/>
        </p:nvSpPr>
        <p:spPr>
          <a:xfrm>
            <a:off x="6492312" y="6456402"/>
            <a:ext cx="287258" cy="369332"/>
          </a:xfrm>
          <a:prstGeom prst="rect">
            <a:avLst/>
          </a:prstGeom>
        </p:spPr>
        <p:txBody>
          <a:bodyPr wrap="none">
            <a:spAutoFit/>
          </a:bodyPr>
          <a:lstStyle/>
          <a:p>
            <a:pPr algn="ct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Corsiva" panose="03010101010201010101" pitchFamily="66" charset="0"/>
              </a:rPr>
              <a:t>  </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Corsiva" panose="03010101010201010101" pitchFamily="66" charset="0"/>
            </a:endParaRPr>
          </a:p>
        </p:txBody>
      </p:sp>
      <p:sp>
        <p:nvSpPr>
          <p:cNvPr id="5" name="Прямоугольник 4"/>
          <p:cNvSpPr/>
          <p:nvPr/>
        </p:nvSpPr>
        <p:spPr>
          <a:xfrm>
            <a:off x="1763688" y="3140968"/>
            <a:ext cx="6600561" cy="3139321"/>
          </a:xfrm>
          <a:prstGeom prst="rect">
            <a:avLst/>
          </a:prstGeom>
        </p:spPr>
        <p:txBody>
          <a:bodyPr wrap="square">
            <a:spAutoFit/>
          </a:bodyPr>
          <a:lstStyle/>
          <a:p>
            <a:pPr algn="ctr"/>
            <a:r>
              <a:rPr lang="ru-RU" sz="6600" b="1"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a:rPr>
              <a:t> </a:t>
            </a:r>
            <a:r>
              <a:rPr lang="ru-RU" sz="6600" b="1" kern="10" dirty="0" smtClean="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a:rPr>
              <a:t> </a:t>
            </a:r>
            <a:r>
              <a:rPr lang="ru-RU" sz="6600" b="1" kern="10" dirty="0" smtClean="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Monotype Corsiva" panose="03010101010201010101" pitchFamily="66" charset="0"/>
              </a:rPr>
              <a:t>СПАСИБО    </a:t>
            </a:r>
          </a:p>
          <a:p>
            <a:pPr algn="ctr"/>
            <a:r>
              <a:rPr lang="ru-RU" sz="6600" b="1" kern="10" dirty="0" smtClean="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Monotype Corsiva" panose="03010101010201010101" pitchFamily="66" charset="0"/>
              </a:rPr>
              <a:t>ЗА</a:t>
            </a:r>
          </a:p>
          <a:p>
            <a:pPr algn="ctr"/>
            <a:r>
              <a:rPr lang="ru-RU" sz="6600" b="1" kern="10" dirty="0" smtClean="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Monotype Corsiva" panose="03010101010201010101" pitchFamily="66" charset="0"/>
              </a:rPr>
              <a:t>ВНИМАНИЕ!</a:t>
            </a:r>
            <a:endParaRPr lang="ru-RU" sz="6600" dirty="0">
              <a:latin typeface="Monotype Corsiva" panose="03010101010201010101" pitchFamily="66" charset="0"/>
            </a:endParaRPr>
          </a:p>
        </p:txBody>
      </p:sp>
      <p:pic>
        <p:nvPicPr>
          <p:cNvPr id="13" name="Рисунок 12" descr="1440354450895694780.png"/>
          <p:cNvPicPr>
            <a:picLocks noChangeAspect="1"/>
          </p:cNvPicPr>
          <p:nvPr/>
        </p:nvPicPr>
        <p:blipFill>
          <a:blip r:embed="rId4" cstate="screen"/>
          <a:stretch>
            <a:fillRect/>
          </a:stretch>
        </p:blipFill>
        <p:spPr>
          <a:xfrm>
            <a:off x="6492312" y="188640"/>
            <a:ext cx="2520280" cy="2659828"/>
          </a:xfrm>
          <a:prstGeom prst="rect">
            <a:avLst/>
          </a:prstGeom>
          <a:effectLst>
            <a:glow rad="228600">
              <a:schemeClr val="accent3">
                <a:satMod val="175000"/>
                <a:alpha val="40000"/>
              </a:schemeClr>
            </a:glow>
          </a:effectLst>
        </p:spPr>
      </p:pic>
    </p:spTree>
    <p:custDataLst>
      <p:tags r:id="rId1"/>
    </p:custDataLst>
  </p:cSld>
  <p:clrMapOvr>
    <a:masterClrMapping/>
  </p:clrMapOvr>
  <p:transition spd="slow" advClick="0" advTm="2450">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Заголовок 1"/>
          <p:cNvSpPr>
            <a:spLocks noGrp="1"/>
          </p:cNvSpPr>
          <p:nvPr>
            <p:ph type="title" idx="4294967295"/>
          </p:nvPr>
        </p:nvSpPr>
        <p:spPr/>
        <p:txBody>
          <a:bodyPr/>
          <a:lstStyle/>
          <a:p>
            <a:pPr eaLnBrk="1" hangingPunct="1"/>
            <a:endParaRPr lang="ru-RU" dirty="0" smtClean="0"/>
          </a:p>
        </p:txBody>
      </p:sp>
      <p:pic>
        <p:nvPicPr>
          <p:cNvPr id="25603" name="Picture 4" descr="шаблон 2 в"/>
          <p:cNvPicPr>
            <a:picLocks noChangeAspect="1" noChangeArrowheads="1"/>
          </p:cNvPicPr>
          <p:nvPr/>
        </p:nvPicPr>
        <p:blipFill>
          <a:blip r:embed="rId3" cstate="screen"/>
          <a:srcRect/>
          <a:stretch>
            <a:fillRect/>
          </a:stretch>
        </p:blipFill>
        <p:spPr bwMode="auto">
          <a:xfrm>
            <a:off x="0" y="-5562"/>
            <a:ext cx="9144000" cy="68635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5604" name="Прямоугольник 5"/>
          <p:cNvSpPr>
            <a:spLocks noChangeArrowheads="1"/>
          </p:cNvSpPr>
          <p:nvPr/>
        </p:nvSpPr>
        <p:spPr bwMode="auto">
          <a:xfrm>
            <a:off x="251520" y="1844675"/>
            <a:ext cx="1728787" cy="457200"/>
          </a:xfrm>
          <a:prstGeom prst="rect">
            <a:avLst/>
          </a:prstGeom>
          <a:noFill/>
          <a:ln w="9525">
            <a:noFill/>
            <a:miter lim="800000"/>
            <a:headEnd/>
            <a:tailEnd/>
          </a:ln>
        </p:spPr>
        <p:txBody>
          <a:bodyPr>
            <a:spAutoFit/>
          </a:bodyPr>
          <a:lstStyle/>
          <a:p>
            <a:pPr algn="ctr"/>
            <a:endParaRPr lang="ru-RU" sz="2400" dirty="0">
              <a:latin typeface="Calibri" pitchFamily="34" charset="0"/>
            </a:endParaRPr>
          </a:p>
        </p:txBody>
      </p:sp>
      <p:sp>
        <p:nvSpPr>
          <p:cNvPr id="2" name="Прямоугольник 1"/>
          <p:cNvSpPr/>
          <p:nvPr/>
        </p:nvSpPr>
        <p:spPr>
          <a:xfrm>
            <a:off x="6011635" y="6367004"/>
            <a:ext cx="3095614" cy="369332"/>
          </a:xfrm>
          <a:prstGeom prst="rect">
            <a:avLst/>
          </a:prstGeom>
        </p:spPr>
        <p:txBody>
          <a:bodyPr wrap="square">
            <a:spAutoFit/>
          </a:bodyPr>
          <a:lstStyle/>
          <a:p>
            <a:pPr algn="ct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Corsiva" panose="03010101010201010101" pitchFamily="66" charset="0"/>
              </a:rPr>
              <a:t>   </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Corsiva" panose="03010101010201010101" pitchFamily="66" charset="0"/>
            </a:endParaRPr>
          </a:p>
        </p:txBody>
      </p:sp>
      <p:sp>
        <p:nvSpPr>
          <p:cNvPr id="1026" name="WordArt 2"/>
          <p:cNvSpPr>
            <a:spLocks noChangeArrowheads="1" noChangeShapeType="1" noTextEdit="1"/>
          </p:cNvSpPr>
          <p:nvPr/>
        </p:nvSpPr>
        <p:spPr bwMode="auto">
          <a:xfrm>
            <a:off x="539552" y="3284984"/>
            <a:ext cx="8208912" cy="747390"/>
          </a:xfrm>
          <a:prstGeom prst="rect">
            <a:avLst/>
          </a:prstGeom>
        </p:spPr>
        <p:txBody>
          <a:bodyPr wrap="none" fromWordArt="1">
            <a:prstTxWarp prst="textPlain">
              <a:avLst>
                <a:gd name="adj" fmla="val 50398"/>
              </a:avLst>
            </a:prstTxWarp>
          </a:bodyPr>
          <a:lstStyle/>
          <a:p>
            <a:pPr algn="ctr" rtl="0"/>
            <a:r>
              <a:rPr lang="ru-RU" sz="6000" b="1" kern="10" spc="0" dirty="0" smtClean="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a:rPr>
              <a:t>"ПРОЕКТНАЯ ДЕЯТЕЛЬНОСТЬ В ДОУ"</a:t>
            </a:r>
            <a:endParaRPr lang="ru-RU" sz="6000" b="1" kern="10" spc="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a:endParaRPr>
          </a:p>
        </p:txBody>
      </p:sp>
      <p:sp>
        <p:nvSpPr>
          <p:cNvPr id="10" name="Прямоугольник 9"/>
          <p:cNvSpPr/>
          <p:nvPr/>
        </p:nvSpPr>
        <p:spPr>
          <a:xfrm>
            <a:off x="-73663" y="285728"/>
            <a:ext cx="9291326" cy="144655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Презентация </a:t>
            </a:r>
            <a:r>
              <a:rPr lang="ru-RU" sz="4400" b="1" cap="none" spc="0"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ркуоводителя</a:t>
            </a:r>
            <a:r>
              <a:rPr lang="ru-RU"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ДОО реализуемых проектов</a:t>
            </a:r>
            <a:endParaRPr lang="ru-RU"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2050" name="Picture 2" descr="F:\конкурс лучший сад2\20170529_110228.jpg"/>
          <p:cNvPicPr>
            <a:picLocks noChangeAspect="1" noChangeArrowheads="1"/>
          </p:cNvPicPr>
          <p:nvPr/>
        </p:nvPicPr>
        <p:blipFill>
          <a:blip r:embed="rId4" cstate="print"/>
          <a:srcRect/>
          <a:stretch>
            <a:fillRect/>
          </a:stretch>
        </p:blipFill>
        <p:spPr bwMode="auto">
          <a:xfrm>
            <a:off x="0" y="4071942"/>
            <a:ext cx="5000628" cy="2786058"/>
          </a:xfrm>
          <a:prstGeom prst="rect">
            <a:avLst/>
          </a:prstGeom>
          <a:noFill/>
        </p:spPr>
      </p:pic>
      <p:pic>
        <p:nvPicPr>
          <p:cNvPr id="2051" name="Picture 3" descr="F:\конкурс лучший сад2\20170529_110928.jpg"/>
          <p:cNvPicPr>
            <a:picLocks noChangeAspect="1" noChangeArrowheads="1"/>
          </p:cNvPicPr>
          <p:nvPr/>
        </p:nvPicPr>
        <p:blipFill>
          <a:blip r:embed="rId5" cstate="print"/>
          <a:srcRect/>
          <a:stretch>
            <a:fillRect/>
          </a:stretch>
        </p:blipFill>
        <p:spPr bwMode="auto">
          <a:xfrm>
            <a:off x="5072066" y="3929066"/>
            <a:ext cx="4071934" cy="2928934"/>
          </a:xfrm>
          <a:prstGeom prst="rect">
            <a:avLst/>
          </a:prstGeom>
          <a:noFill/>
        </p:spPr>
      </p:pic>
    </p:spTree>
    <p:custDataLst>
      <p:tags r:id="rId1"/>
    </p:custDataLst>
    <p:extLst>
      <p:ext uri="{BB962C8B-B14F-4D97-AF65-F5344CB8AC3E}">
        <p14:creationId xmlns:p14="http://schemas.microsoft.com/office/powerpoint/2010/main" xmlns="" val="1483265911"/>
      </p:ext>
    </p:extLst>
  </p:cSld>
  <p:clrMapOvr>
    <a:masterClrMapping/>
  </p:clrMapOvr>
  <mc:AlternateContent xmlns:mc="http://schemas.openxmlformats.org/markup-compatibility/2006">
    <mc:Choice xmlns:p14="http://schemas.microsoft.com/office/powerpoint/2010/main" xmlns="" Requires="p14">
      <p:transition spd="slow" p14:dur="2500" advTm="16329">
        <p:checker/>
      </p:transition>
    </mc:Choice>
    <mc:Fallback>
      <p:transition spd="slow" advTm="16329">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ppt_x</p:attrName>
                                        </p:attrNameLst>
                                      </p:cBhvr>
                                      <p:tavLst>
                                        <p:tav tm="0">
                                          <p:val>
                                            <p:strVal val="#ppt_x-.2"/>
                                          </p:val>
                                        </p:tav>
                                        <p:tav tm="100000">
                                          <p:val>
                                            <p:strVal val="#ppt_x"/>
                                          </p:val>
                                        </p:tav>
                                      </p:tavLst>
                                    </p:anim>
                                    <p:anim calcmode="lin" valueType="num">
                                      <p:cBhvr>
                                        <p:cTn id="8"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iterate type="lt">
                                    <p:tmPct val="10000"/>
                                  </p:iterate>
                                  <p:childTnLst>
                                    <p:set>
                                      <p:cBhvr>
                                        <p:cTn id="13" dur="1" fill="hold">
                                          <p:stCondLst>
                                            <p:cond delay="0"/>
                                          </p:stCondLst>
                                        </p:cTn>
                                        <p:tgtEl>
                                          <p:spTgt spid="1026"/>
                                        </p:tgtEl>
                                        <p:attrNameLst>
                                          <p:attrName>style.visibility</p:attrName>
                                        </p:attrNameLst>
                                      </p:cBhvr>
                                      <p:to>
                                        <p:strVal val="visible"/>
                                      </p:to>
                                    </p:set>
                                    <p:animEffect transition="in" filter="fade">
                                      <p:cBhvr>
                                        <p:cTn id="14" dur="2000"/>
                                        <p:tgtEl>
                                          <p:spTgt spid="1026"/>
                                        </p:tgtEl>
                                      </p:cBhvr>
                                    </p:animEffect>
                                    <p:anim calcmode="lin" valueType="num">
                                      <p:cBhvr>
                                        <p:cTn id="15" dur="2000" fill="hold"/>
                                        <p:tgtEl>
                                          <p:spTgt spid="1026"/>
                                        </p:tgtEl>
                                        <p:attrNameLst>
                                          <p:attrName>ppt_w</p:attrName>
                                        </p:attrNameLst>
                                      </p:cBhvr>
                                      <p:tavLst>
                                        <p:tav tm="0" fmla="#ppt_w*sin(2.5*pi*$)">
                                          <p:val>
                                            <p:fltVal val="0"/>
                                          </p:val>
                                        </p:tav>
                                        <p:tav tm="100000">
                                          <p:val>
                                            <p:fltVal val="1"/>
                                          </p:val>
                                        </p:tav>
                                      </p:tavLst>
                                    </p:anim>
                                    <p:anim calcmode="lin" valueType="num">
                                      <p:cBhvr>
                                        <p:cTn id="16" dur="2000" fill="hold"/>
                                        <p:tgtEl>
                                          <p:spTgt spid="102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5"/>
          <p:cNvSpPr>
            <a:spLocks noGrp="1"/>
          </p:cNvSpPr>
          <p:nvPr>
            <p:ph type="ctrTitle" idx="4294967295"/>
          </p:nvPr>
        </p:nvSpPr>
        <p:spPr>
          <a:xfrm>
            <a:off x="685800" y="2130425"/>
            <a:ext cx="7772400" cy="1470025"/>
          </a:xfrm>
        </p:spPr>
        <p:txBody>
          <a:bodyPr/>
          <a:lstStyle/>
          <a:p>
            <a:pPr eaLnBrk="1" hangingPunct="1"/>
            <a:endParaRPr lang="ru-RU" dirty="0" smtClean="0"/>
          </a:p>
        </p:txBody>
      </p:sp>
      <p:sp>
        <p:nvSpPr>
          <p:cNvPr id="16386" name="Rectangle 6"/>
          <p:cNvSpPr>
            <a:spLocks noGrp="1"/>
          </p:cNvSpPr>
          <p:nvPr>
            <p:ph type="subTitle" idx="4294967295"/>
          </p:nvPr>
        </p:nvSpPr>
        <p:spPr>
          <a:xfrm>
            <a:off x="1371600" y="3886200"/>
            <a:ext cx="6400800" cy="1752600"/>
          </a:xfrm>
        </p:spPr>
        <p:txBody>
          <a:bodyPr/>
          <a:lstStyle/>
          <a:p>
            <a:pPr marL="0" indent="0" algn="ctr" eaLnBrk="1" hangingPunct="1">
              <a:buFont typeface="Arial" charset="0"/>
              <a:buNone/>
            </a:pPr>
            <a:endParaRPr lang="ru-RU" dirty="0" smtClean="0"/>
          </a:p>
        </p:txBody>
      </p:sp>
      <p:pic>
        <p:nvPicPr>
          <p:cNvPr id="16387" name="Picture 7" descr="шаблон 2 б"/>
          <p:cNvPicPr>
            <a:picLocks noChangeAspect="1" noChangeArrowheads="1"/>
          </p:cNvPicPr>
          <p:nvPr/>
        </p:nvPicPr>
        <p:blipFill>
          <a:blip r:embed="rId3" cstate="screen"/>
          <a:srcRect/>
          <a:stretch>
            <a:fillRect/>
          </a:stretch>
        </p:blipFill>
        <p:spPr bwMode="auto">
          <a:xfrm>
            <a:off x="0" y="-19618"/>
            <a:ext cx="9144000" cy="6877618"/>
          </a:xfrm>
          <a:prstGeom prst="rect">
            <a:avLst/>
          </a:prstGeom>
          <a:noFill/>
          <a:ln w="9525">
            <a:noFill/>
            <a:miter lim="800000"/>
            <a:headEnd/>
            <a:tailEnd/>
          </a:ln>
        </p:spPr>
      </p:pic>
      <p:sp>
        <p:nvSpPr>
          <p:cNvPr id="3" name="Прямоугольник 2"/>
          <p:cNvSpPr/>
          <p:nvPr/>
        </p:nvSpPr>
        <p:spPr>
          <a:xfrm>
            <a:off x="1714480" y="1000109"/>
            <a:ext cx="7143800" cy="5601533"/>
          </a:xfrm>
          <a:prstGeom prst="rect">
            <a:avLst/>
          </a:prstGeom>
        </p:spPr>
        <p:txBody>
          <a:bodyPr wrap="square">
            <a:spAutoFit/>
          </a:bodyPr>
          <a:lstStyle/>
          <a:p>
            <a:pPr marL="137160" algn="ctr"/>
            <a:r>
              <a:rPr lang="ru-RU" sz="2000" dirty="0" smtClean="0">
                <a:latin typeface="Franklin Gothic Demi Cond" pitchFamily="34" charset="0"/>
              </a:rPr>
              <a:t>   </a:t>
            </a:r>
          </a:p>
          <a:p>
            <a:pPr marL="137160" algn="ctr"/>
            <a:r>
              <a:rPr lang="ru-RU" sz="2000" dirty="0" smtClean="0">
                <a:latin typeface="Franklin Gothic Demi Cond" pitchFamily="34" charset="0"/>
              </a:rPr>
              <a:t>В </a:t>
            </a:r>
            <a:r>
              <a:rPr lang="ru-RU" sz="2000" dirty="0">
                <a:latin typeface="Franklin Gothic Demi Cond" pitchFamily="34" charset="0"/>
              </a:rPr>
              <a:t>настоящее время государство поставило перед образовательными учреждениями достаточно ясную и важную задачу: подготовить как можно более активное и любознательное молодое поколение. </a:t>
            </a:r>
            <a:endParaRPr lang="ru-RU" sz="2000" dirty="0" smtClean="0">
              <a:latin typeface="Franklin Gothic Demi Cond" pitchFamily="34" charset="0"/>
            </a:endParaRPr>
          </a:p>
          <a:p>
            <a:pPr marL="137160" algn="ctr"/>
            <a:r>
              <a:rPr lang="ru-RU" sz="2000" dirty="0" smtClean="0">
                <a:latin typeface="Franklin Gothic Demi Cond" pitchFamily="34" charset="0"/>
              </a:rPr>
              <a:t>  Становится </a:t>
            </a:r>
            <a:r>
              <a:rPr lang="ru-RU" sz="2000" dirty="0">
                <a:latin typeface="Franklin Gothic Demi Cond" pitchFamily="34" charset="0"/>
              </a:rPr>
              <a:t>актуальным вопрос создания системы работы по внедрению в образовательный процесс ДОУ метода проектов</a:t>
            </a:r>
            <a:r>
              <a:rPr lang="ru-RU" sz="2000" dirty="0" smtClean="0">
                <a:latin typeface="Franklin Gothic Demi Cond" pitchFamily="34" charset="0"/>
              </a:rPr>
              <a:t>.</a:t>
            </a:r>
            <a:r>
              <a:rPr lang="ru-RU" sz="2000" dirty="0">
                <a:latin typeface="Franklin Gothic Demi Cond" pitchFamily="34" charset="0"/>
              </a:rPr>
              <a:t> </a:t>
            </a:r>
            <a:endParaRPr lang="ru-RU" sz="2000" dirty="0" smtClean="0">
              <a:latin typeface="Franklin Gothic Demi Cond" pitchFamily="34" charset="0"/>
            </a:endParaRPr>
          </a:p>
          <a:p>
            <a:pPr marL="137160" algn="ctr"/>
            <a:r>
              <a:rPr lang="ru-RU" sz="2000" dirty="0" smtClean="0">
                <a:latin typeface="Franklin Gothic Demi Cond" pitchFamily="34" charset="0"/>
              </a:rPr>
              <a:t>   Большинство </a:t>
            </a:r>
            <a:r>
              <a:rPr lang="ru-RU" sz="2000" dirty="0">
                <a:latin typeface="Franklin Gothic Demi Cond" pitchFamily="34" charset="0"/>
              </a:rPr>
              <a:t>педагогов осознают необходимость развития каждого ребенка как самоценной личности. Однако специалисты затрудняются в определении факторов, влияющих на успешность продвижения ребенка в образовательном процессе. Уникальным средством обеспечения сотрудничества, сотворчества детей и взрослых, способом реализации личностно-ориентированного подхода к образованию является технология проектирования.</a:t>
            </a:r>
          </a:p>
          <a:p>
            <a:pPr marL="137160"/>
            <a:endParaRPr lang="ru-RU" dirty="0"/>
          </a:p>
        </p:txBody>
      </p:sp>
      <p:sp>
        <p:nvSpPr>
          <p:cNvPr id="8" name="Прямоугольник 7"/>
          <p:cNvSpPr/>
          <p:nvPr/>
        </p:nvSpPr>
        <p:spPr>
          <a:xfrm>
            <a:off x="2987824" y="0"/>
            <a:ext cx="5400600" cy="923330"/>
          </a:xfrm>
          <a:prstGeom prst="rect">
            <a:avLst/>
          </a:prstGeom>
          <a:noFill/>
        </p:spPr>
        <p:txBody>
          <a:bodyPr wrap="square" lIns="91440" tIns="45720" rIns="91440" bIns="45720">
            <a:spAutoFit/>
          </a:bodyPr>
          <a:lstStyle/>
          <a:p>
            <a:pPr algn="ctr"/>
            <a:r>
              <a:rPr lang="ru-RU"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Calibri" pitchFamily="34" charset="0"/>
              </a:rPr>
              <a:t>Актуальность</a:t>
            </a:r>
            <a:endParaRPr lang="ru-RU"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custDataLst>
      <p:tags r:id="rId1"/>
    </p:custDataLst>
  </p:cSld>
  <p:clrMapOvr>
    <a:masterClrMapping/>
  </p:clrMapOvr>
  <p:transition spd="slow" advTm="11319">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Скругленный прямоугольник 13"/>
          <p:cNvSpPr/>
          <p:nvPr/>
        </p:nvSpPr>
        <p:spPr>
          <a:xfrm>
            <a:off x="2771800" y="2564904"/>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9457" name="Rectangle 5"/>
          <p:cNvSpPr>
            <a:spLocks noGrp="1"/>
          </p:cNvSpPr>
          <p:nvPr>
            <p:ph type="ctrTitle" idx="4294967295"/>
          </p:nvPr>
        </p:nvSpPr>
        <p:spPr>
          <a:xfrm>
            <a:off x="685800" y="2130425"/>
            <a:ext cx="7772400" cy="1470025"/>
          </a:xfrm>
        </p:spPr>
        <p:txBody>
          <a:bodyPr/>
          <a:lstStyle/>
          <a:p>
            <a:pPr eaLnBrk="1" hangingPunct="1"/>
            <a:endParaRPr lang="ru-RU" dirty="0" smtClean="0"/>
          </a:p>
        </p:txBody>
      </p:sp>
      <p:sp>
        <p:nvSpPr>
          <p:cNvPr id="19458" name="Rectangle 6"/>
          <p:cNvSpPr>
            <a:spLocks noGrp="1"/>
          </p:cNvSpPr>
          <p:nvPr>
            <p:ph type="subTitle" idx="4294967295"/>
          </p:nvPr>
        </p:nvSpPr>
        <p:spPr>
          <a:xfrm>
            <a:off x="1371600" y="3886200"/>
            <a:ext cx="6400800" cy="1752600"/>
          </a:xfrm>
        </p:spPr>
        <p:txBody>
          <a:bodyPr/>
          <a:lstStyle/>
          <a:p>
            <a:pPr marL="0" indent="0" algn="ctr" eaLnBrk="1" hangingPunct="1">
              <a:buFont typeface="Arial" charset="0"/>
              <a:buNone/>
            </a:pPr>
            <a:endParaRPr lang="ru-RU" dirty="0" smtClean="0"/>
          </a:p>
        </p:txBody>
      </p:sp>
      <p:pic>
        <p:nvPicPr>
          <p:cNvPr id="19459" name="Picture 7" descr="шаблон 2 б"/>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19461" name="Прямоугольник 7"/>
          <p:cNvSpPr>
            <a:spLocks noChangeArrowheads="1"/>
          </p:cNvSpPr>
          <p:nvPr/>
        </p:nvSpPr>
        <p:spPr bwMode="auto">
          <a:xfrm>
            <a:off x="2484438" y="5013325"/>
            <a:ext cx="6408737" cy="461665"/>
          </a:xfrm>
          <a:prstGeom prst="rect">
            <a:avLst/>
          </a:prstGeom>
          <a:noFill/>
          <a:ln w="9525">
            <a:noFill/>
            <a:miter lim="800000"/>
            <a:headEnd/>
            <a:tailEnd/>
          </a:ln>
        </p:spPr>
        <p:txBody>
          <a:bodyPr>
            <a:spAutoFit/>
          </a:bodyPr>
          <a:lstStyle/>
          <a:p>
            <a:pPr algn="just"/>
            <a:endParaRPr lang="ru-RU" sz="2400" dirty="0">
              <a:latin typeface="Calibri" pitchFamily="34" charset="0"/>
            </a:endParaRPr>
          </a:p>
        </p:txBody>
      </p:sp>
      <p:sp>
        <p:nvSpPr>
          <p:cNvPr id="7" name="Прямоугольник 6"/>
          <p:cNvSpPr/>
          <p:nvPr/>
        </p:nvSpPr>
        <p:spPr>
          <a:xfrm>
            <a:off x="1115616" y="620688"/>
            <a:ext cx="8028384" cy="769441"/>
          </a:xfrm>
          <a:prstGeom prst="rect">
            <a:avLst/>
          </a:prstGeom>
        </p:spPr>
        <p:txBody>
          <a:bodyPr wrap="square">
            <a:spAutoFit/>
          </a:bodyPr>
          <a:lstStyle/>
          <a:p>
            <a:r>
              <a:rPr lang="ru-RU" sz="2000" b="1" dirty="0" smtClean="0">
                <a:latin typeface="Franklin Gothic Medium" pitchFamily="34" charset="0"/>
              </a:rPr>
              <a:t>                                в дошкольных учреждениях является                                      </a:t>
            </a:r>
          </a:p>
          <a:p>
            <a:r>
              <a:rPr lang="ru-RU" sz="2400" b="1" i="1" dirty="0">
                <a:solidFill>
                  <a:srgbClr val="FF0000"/>
                </a:solidFill>
                <a:latin typeface="Franklin Gothic Medium" pitchFamily="34" charset="0"/>
              </a:rPr>
              <a:t> </a:t>
            </a:r>
            <a:r>
              <a:rPr lang="ru-RU" sz="2400" b="1" i="1" dirty="0" smtClean="0">
                <a:solidFill>
                  <a:srgbClr val="FF0000"/>
                </a:solidFill>
                <a:latin typeface="Franklin Gothic Medium" pitchFamily="34" charset="0"/>
              </a:rPr>
              <a:t>          развитие свободной творческой личности ребенка</a:t>
            </a:r>
            <a:r>
              <a:rPr lang="ru-RU" sz="2400" b="1" i="1" dirty="0" smtClean="0">
                <a:solidFill>
                  <a:srgbClr val="FF0000"/>
                </a:solidFill>
              </a:rPr>
              <a:t>.</a:t>
            </a:r>
            <a:endParaRPr lang="ru-RU" sz="2400" dirty="0"/>
          </a:p>
        </p:txBody>
      </p:sp>
      <p:sp>
        <p:nvSpPr>
          <p:cNvPr id="13" name="Прямоугольник 12"/>
          <p:cNvSpPr/>
          <p:nvPr/>
        </p:nvSpPr>
        <p:spPr>
          <a:xfrm>
            <a:off x="1763688" y="188640"/>
            <a:ext cx="7380312" cy="461665"/>
          </a:xfrm>
          <a:prstGeom prst="rect">
            <a:avLst/>
          </a:prstGeom>
          <a:noFill/>
        </p:spPr>
        <p:txBody>
          <a:bodyPr wrap="square" lIns="91440" tIns="45720" rIns="91440" bIns="45720">
            <a:spAutoFit/>
          </a:bodyPr>
          <a:lstStyle/>
          <a:p>
            <a:pPr algn="ctr"/>
            <a:r>
              <a:rPr lang="ru-RU" sz="2400" b="1" u="sng"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Corsiva" pitchFamily="66" charset="0"/>
              </a:rPr>
              <a:t>       Основной   целью  проектного  метода- </a:t>
            </a:r>
            <a:endParaRPr lang="ru-RU" sz="2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5" name="Скругленный прямоугольник 14"/>
          <p:cNvSpPr/>
          <p:nvPr/>
        </p:nvSpPr>
        <p:spPr>
          <a:xfrm>
            <a:off x="2267744" y="1484784"/>
            <a:ext cx="2880320" cy="230425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rgbClr val="FFFF00"/>
              </a:solidFill>
              <a:effectLst>
                <a:glow rad="228600">
                  <a:schemeClr val="accent3">
                    <a:satMod val="175000"/>
                    <a:alpha val="40000"/>
                  </a:schemeClr>
                </a:glow>
              </a:effectLst>
            </a:endParaRPr>
          </a:p>
        </p:txBody>
      </p:sp>
      <p:sp>
        <p:nvSpPr>
          <p:cNvPr id="8" name="Прямоугольник 7"/>
          <p:cNvSpPr/>
          <p:nvPr/>
        </p:nvSpPr>
        <p:spPr>
          <a:xfrm>
            <a:off x="2484438" y="1700808"/>
            <a:ext cx="2231578" cy="1323439"/>
          </a:xfrm>
          <a:prstGeom prst="rect">
            <a:avLst/>
          </a:prstGeom>
        </p:spPr>
        <p:txBody>
          <a:bodyPr wrap="square">
            <a:spAutoFit/>
          </a:bodyPr>
          <a:lstStyle/>
          <a:p>
            <a:pPr lvl="0" algn="ctr"/>
            <a:r>
              <a:rPr lang="ru-RU" sz="2000" b="1" dirty="0" smtClean="0">
                <a:latin typeface="Franklin Gothic Medium" pitchFamily="34" charset="0"/>
              </a:rPr>
              <a:t>Развитие творческого воображения и мышления</a:t>
            </a:r>
            <a:endParaRPr lang="ru-RU" sz="2000" dirty="0">
              <a:latin typeface="Franklin Gothic Medium" pitchFamily="34" charset="0"/>
            </a:endParaRPr>
          </a:p>
        </p:txBody>
      </p:sp>
      <p:sp>
        <p:nvSpPr>
          <p:cNvPr id="16" name="Скругленный прямоугольник 15"/>
          <p:cNvSpPr/>
          <p:nvPr/>
        </p:nvSpPr>
        <p:spPr>
          <a:xfrm>
            <a:off x="5292080" y="1484784"/>
            <a:ext cx="2808312" cy="2232248"/>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Прямоугольник 8"/>
          <p:cNvSpPr/>
          <p:nvPr/>
        </p:nvSpPr>
        <p:spPr>
          <a:xfrm>
            <a:off x="5580112" y="1700808"/>
            <a:ext cx="2304256" cy="1323439"/>
          </a:xfrm>
          <a:prstGeom prst="rect">
            <a:avLst/>
          </a:prstGeom>
        </p:spPr>
        <p:txBody>
          <a:bodyPr wrap="square">
            <a:spAutoFit/>
          </a:bodyPr>
          <a:lstStyle/>
          <a:p>
            <a:pPr lvl="0" algn="ctr"/>
            <a:r>
              <a:rPr lang="ru-RU" sz="2000" b="1" dirty="0" smtClean="0">
                <a:latin typeface="Franklin Gothic Medium" pitchFamily="34" charset="0"/>
              </a:rPr>
              <a:t>Обеспечение психологического благополучия и здоровья детей</a:t>
            </a:r>
            <a:endParaRPr lang="ru-RU" sz="2000" dirty="0">
              <a:latin typeface="Franklin Gothic Medium" pitchFamily="34" charset="0"/>
            </a:endParaRPr>
          </a:p>
        </p:txBody>
      </p:sp>
      <p:sp>
        <p:nvSpPr>
          <p:cNvPr id="17" name="Скругленный прямоугольник 16"/>
          <p:cNvSpPr/>
          <p:nvPr/>
        </p:nvSpPr>
        <p:spPr>
          <a:xfrm>
            <a:off x="2267744" y="3933056"/>
            <a:ext cx="2952328" cy="230425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0" name="Прямоугольник 9"/>
          <p:cNvSpPr/>
          <p:nvPr/>
        </p:nvSpPr>
        <p:spPr>
          <a:xfrm>
            <a:off x="2771800" y="4365104"/>
            <a:ext cx="2304256" cy="1015663"/>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ru-RU" sz="2000" b="1" dirty="0" smtClean="0">
                <a:latin typeface="Franklin Gothic Medium" pitchFamily="34" charset="0"/>
              </a:rPr>
              <a:t>Развитие коммуникативных навыков</a:t>
            </a:r>
          </a:p>
        </p:txBody>
      </p:sp>
      <p:sp>
        <p:nvSpPr>
          <p:cNvPr id="18" name="Скругленный прямоугольник 17"/>
          <p:cNvSpPr/>
          <p:nvPr/>
        </p:nvSpPr>
        <p:spPr>
          <a:xfrm>
            <a:off x="5364088" y="3861048"/>
            <a:ext cx="2880320" cy="2376264"/>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Прямоугольник 10"/>
          <p:cNvSpPr/>
          <p:nvPr/>
        </p:nvSpPr>
        <p:spPr>
          <a:xfrm>
            <a:off x="5724128" y="4365104"/>
            <a:ext cx="2376264" cy="1015663"/>
          </a:xfrm>
          <a:prstGeom prst="rect">
            <a:avLst/>
          </a:prstGeom>
        </p:spPr>
        <p:txBody>
          <a:bodyPr wrap="square">
            <a:spAutoFit/>
          </a:bodyPr>
          <a:lstStyle/>
          <a:p>
            <a:pPr lvl="0" algn="ctr"/>
            <a:r>
              <a:rPr lang="ru-RU" sz="2000" b="1" dirty="0" smtClean="0">
                <a:latin typeface="Franklin Gothic Medium" pitchFamily="34" charset="0"/>
              </a:rPr>
              <a:t>развитие  познавательных способностей</a:t>
            </a:r>
            <a:endParaRPr lang="ru-RU" sz="2000" b="1" dirty="0">
              <a:latin typeface="Franklin Gothic Medium" pitchFamily="34" charset="0"/>
            </a:endParaRPr>
          </a:p>
        </p:txBody>
      </p:sp>
      <p:sp>
        <p:nvSpPr>
          <p:cNvPr id="19" name="7-конечная звезда 18"/>
          <p:cNvSpPr/>
          <p:nvPr/>
        </p:nvSpPr>
        <p:spPr>
          <a:xfrm>
            <a:off x="3851920" y="2708920"/>
            <a:ext cx="2880320" cy="1872208"/>
          </a:xfrm>
          <a:prstGeom prst="star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endParaRPr lang="ru-RU"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12" name="Прямоугольник 11"/>
          <p:cNvSpPr/>
          <p:nvPr/>
        </p:nvSpPr>
        <p:spPr>
          <a:xfrm>
            <a:off x="4211960" y="3068960"/>
            <a:ext cx="2088232" cy="954107"/>
          </a:xfrm>
          <a:prstGeom prst="rect">
            <a:avLst/>
          </a:prstGeom>
        </p:spPr>
        <p:txBody>
          <a:bodyPr wrap="square">
            <a:spAutoFit/>
          </a:bodyPr>
          <a:lstStyle/>
          <a:p>
            <a:pPr lvl="0" algn="ctr"/>
            <a:r>
              <a:rPr lang="ru-RU" sz="2800" b="1" i="1" spc="50" dirty="0" smtClean="0">
                <a:ln w="12700" cmpd="sng">
                  <a:solidFill>
                    <a:schemeClr val="accent6">
                      <a:satMod val="120000"/>
                      <a:shade val="80000"/>
                    </a:schemeClr>
                  </a:solidFill>
                  <a:prstDash val="solid"/>
                </a:ln>
                <a:solidFill>
                  <a:srgbClr val="FF0000"/>
                </a:solidFill>
                <a:effectLst>
                  <a:glow rad="53100">
                    <a:schemeClr val="accent6">
                      <a:satMod val="180000"/>
                      <a:alpha val="30000"/>
                    </a:schemeClr>
                  </a:glow>
                </a:effectLst>
              </a:rPr>
              <a:t>Задачи</a:t>
            </a:r>
          </a:p>
          <a:p>
            <a:pPr lvl="0" algn="ctr"/>
            <a:r>
              <a:rPr lang="ru-RU" sz="2800" b="1" i="1" spc="50" dirty="0" smtClean="0">
                <a:ln w="12700" cmpd="sng">
                  <a:solidFill>
                    <a:schemeClr val="accent6">
                      <a:satMod val="120000"/>
                      <a:shade val="80000"/>
                    </a:schemeClr>
                  </a:solidFill>
                  <a:prstDash val="solid"/>
                </a:ln>
                <a:solidFill>
                  <a:srgbClr val="FF0000"/>
                </a:solidFill>
                <a:effectLst>
                  <a:glow rad="53100">
                    <a:schemeClr val="accent6">
                      <a:satMod val="180000"/>
                      <a:alpha val="30000"/>
                    </a:schemeClr>
                  </a:glow>
                </a:effectLst>
              </a:rPr>
              <a:t>развития</a:t>
            </a:r>
            <a:endParaRPr lang="ru-RU" sz="2800" b="1" i="1" spc="50" dirty="0">
              <a:ln w="12700" cmpd="sng">
                <a:solidFill>
                  <a:schemeClr val="accent6">
                    <a:satMod val="120000"/>
                    <a:shade val="80000"/>
                  </a:schemeClr>
                </a:solidFill>
                <a:prstDash val="solid"/>
              </a:ln>
              <a:solidFill>
                <a:srgbClr val="FF0000"/>
              </a:solidFill>
              <a:effectLst>
                <a:glow rad="53100">
                  <a:schemeClr val="accent6">
                    <a:satMod val="180000"/>
                    <a:alpha val="30000"/>
                  </a:schemeClr>
                </a:glow>
              </a:effectLst>
            </a:endParaRPr>
          </a:p>
        </p:txBody>
      </p:sp>
    </p:spTree>
    <p:custDataLst>
      <p:tags r:id="rId1"/>
    </p:custDataLst>
  </p:cSld>
  <p:clrMapOvr>
    <a:masterClrMapping/>
  </p:clrMapOvr>
  <mc:AlternateContent xmlns:mc="http://schemas.openxmlformats.org/markup-compatibility/2006">
    <mc:Choice xmlns:p14="http://schemas.microsoft.com/office/powerpoint/2010/main" xmlns="" Requires="p14">
      <p:transition spd="slow" p14:dur="4400" advTm="29969">
        <p14:honeycomb/>
      </p:transition>
    </mc:Choice>
    <mc:Fallback>
      <p:transition spd="slow" advTm="29969">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by="(-#ppt_w*2)" calcmode="lin" valueType="num">
                                      <p:cBhvr rctx="PPT">
                                        <p:cTn id="7" dur="500" autoRev="1" fill="hold">
                                          <p:stCondLst>
                                            <p:cond delay="0"/>
                                          </p:stCondLst>
                                        </p:cTn>
                                        <p:tgtEl>
                                          <p:spTgt spid="13"/>
                                        </p:tgtEl>
                                        <p:attrNameLst>
                                          <p:attrName>ppt_w</p:attrName>
                                        </p:attrNameLst>
                                      </p:cBhvr>
                                    </p:anim>
                                    <p:anim by="(#ppt_w*0.50)" calcmode="lin" valueType="num">
                                      <p:cBhvr>
                                        <p:cTn id="8" dur="500" decel="50000" autoRev="1" fill="hold">
                                          <p:stCondLst>
                                            <p:cond delay="0"/>
                                          </p:stCondLst>
                                        </p:cTn>
                                        <p:tgtEl>
                                          <p:spTgt spid="13"/>
                                        </p:tgtEl>
                                        <p:attrNameLst>
                                          <p:attrName>ppt_x</p:attrName>
                                        </p:attrNameLst>
                                      </p:cBhvr>
                                    </p:anim>
                                    <p:anim from="(-#ppt_h/2)" to="(#ppt_y)" calcmode="lin" valueType="num">
                                      <p:cBhvr>
                                        <p:cTn id="9" dur="1000" fill="hold">
                                          <p:stCondLst>
                                            <p:cond delay="0"/>
                                          </p:stCondLst>
                                        </p:cTn>
                                        <p:tgtEl>
                                          <p:spTgt spid="13"/>
                                        </p:tgtEl>
                                        <p:attrNameLst>
                                          <p:attrName>ppt_y</p:attrName>
                                        </p:attrNameLst>
                                      </p:cBhvr>
                                    </p:anim>
                                    <p:animRot by="21600000">
                                      <p:cBhvr>
                                        <p:cTn id="10" dur="1000" fill="hold">
                                          <p:stCondLst>
                                            <p:cond delay="0"/>
                                          </p:stCondLst>
                                        </p:cTn>
                                        <p:tgtEl>
                                          <p:spTgt spid="13"/>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56" presetClass="entr" presetSubtype="0" fill="hold" nodeType="clickEffect">
                                  <p:stCondLst>
                                    <p:cond delay="0"/>
                                  </p:stCondLst>
                                  <p:iterate type="lt">
                                    <p:tmPct val="10000"/>
                                  </p:iterate>
                                  <p:childTnLst>
                                    <p:set>
                                      <p:cBhvr>
                                        <p:cTn id="18" dur="1" fill="hold">
                                          <p:stCondLst>
                                            <p:cond delay="0"/>
                                          </p:stCondLst>
                                        </p:cTn>
                                        <p:tgtEl>
                                          <p:spTgt spid="7">
                                            <p:txEl>
                                              <p:pRg st="1" end="1"/>
                                            </p:txEl>
                                          </p:spTgt>
                                        </p:tgtEl>
                                        <p:attrNameLst>
                                          <p:attrName>style.visibility</p:attrName>
                                        </p:attrNameLst>
                                      </p:cBhvr>
                                      <p:to>
                                        <p:strVal val="visible"/>
                                      </p:to>
                                    </p:set>
                                    <p:anim by="(-#ppt_w*2)" calcmode="lin" valueType="num">
                                      <p:cBhvr rctx="PPT">
                                        <p:cTn id="19" dur="500" autoRev="1" fill="hold">
                                          <p:stCondLst>
                                            <p:cond delay="0"/>
                                          </p:stCondLst>
                                        </p:cTn>
                                        <p:tgtEl>
                                          <p:spTgt spid="7">
                                            <p:txEl>
                                              <p:pRg st="1" end="1"/>
                                            </p:txEl>
                                          </p:spTgt>
                                        </p:tgtEl>
                                        <p:attrNameLst>
                                          <p:attrName>ppt_w</p:attrName>
                                        </p:attrNameLst>
                                      </p:cBhvr>
                                    </p:anim>
                                    <p:anim by="(#ppt_w*0.50)" calcmode="lin" valueType="num">
                                      <p:cBhvr>
                                        <p:cTn id="20" dur="500" decel="50000" autoRev="1" fill="hold">
                                          <p:stCondLst>
                                            <p:cond delay="0"/>
                                          </p:stCondLst>
                                        </p:cTn>
                                        <p:tgtEl>
                                          <p:spTgt spid="7">
                                            <p:txEl>
                                              <p:pRg st="1" end="1"/>
                                            </p:txEl>
                                          </p:spTgt>
                                        </p:tgtEl>
                                        <p:attrNameLst>
                                          <p:attrName>ppt_x</p:attrName>
                                        </p:attrNameLst>
                                      </p:cBhvr>
                                    </p:anim>
                                    <p:anim from="(-#ppt_h/2)" to="(#ppt_y)" calcmode="lin" valueType="num">
                                      <p:cBhvr>
                                        <p:cTn id="21" dur="1000" fill="hold">
                                          <p:stCondLst>
                                            <p:cond delay="0"/>
                                          </p:stCondLst>
                                        </p:cTn>
                                        <p:tgtEl>
                                          <p:spTgt spid="7">
                                            <p:txEl>
                                              <p:pRg st="1" end="1"/>
                                            </p:txEl>
                                          </p:spTgt>
                                        </p:tgtEl>
                                        <p:attrNameLst>
                                          <p:attrName>ppt_y</p:attrName>
                                        </p:attrNameLst>
                                      </p:cBhvr>
                                    </p:anim>
                                    <p:animRot by="21600000">
                                      <p:cBhvr>
                                        <p:cTn id="22" dur="1000" fill="hold">
                                          <p:stCondLst>
                                            <p:cond delay="0"/>
                                          </p:stCondLst>
                                        </p:cTn>
                                        <p:tgtEl>
                                          <p:spTgt spid="7">
                                            <p:txEl>
                                              <p:pRg st="1" end="1"/>
                                            </p:txEl>
                                          </p:spTgt>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6" presetClass="emph" presetSubtype="0" fill="hold" grpId="0" nodeType="clickEffect">
                                  <p:stCondLst>
                                    <p:cond delay="0"/>
                                  </p:stCondLst>
                                  <p:childTnLst>
                                    <p:animScale>
                                      <p:cBhvr>
                                        <p:cTn id="26" dur="2000" fill="hold"/>
                                        <p:tgtEl>
                                          <p:spTgt spid="12"/>
                                        </p:tgtEl>
                                      </p:cBhvr>
                                      <p:by x="150000" y="150000"/>
                                    </p:animScale>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heel(1)">
                                      <p:cBhvr>
                                        <p:cTn id="31" dur="20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wheel(1)">
                                      <p:cBhvr>
                                        <p:cTn id="36" dur="20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35" presetClass="entr" presetSubtype="0" fill="hold" nodeType="clickEffect">
                                  <p:stCondLst>
                                    <p:cond delay="0"/>
                                  </p:stCondLst>
                                  <p:childTnLst>
                                    <p:set>
                                      <p:cBhvr>
                                        <p:cTn id="40" dur="1" fill="hold">
                                          <p:stCondLst>
                                            <p:cond delay="0"/>
                                          </p:stCondLst>
                                        </p:cTn>
                                        <p:tgtEl>
                                          <p:spTgt spid="9">
                                            <p:txEl>
                                              <p:pRg st="0" end="0"/>
                                            </p:txEl>
                                          </p:spTgt>
                                        </p:tgtEl>
                                        <p:attrNameLst>
                                          <p:attrName>style.visibility</p:attrName>
                                        </p:attrNameLst>
                                      </p:cBhvr>
                                      <p:to>
                                        <p:strVal val="visible"/>
                                      </p:to>
                                    </p:set>
                                    <p:animEffect transition="in" filter="fade">
                                      <p:cBhvr>
                                        <p:cTn id="41" dur="2000"/>
                                        <p:tgtEl>
                                          <p:spTgt spid="9">
                                            <p:txEl>
                                              <p:pRg st="0" end="0"/>
                                            </p:txEl>
                                          </p:spTgt>
                                        </p:tgtEl>
                                      </p:cBhvr>
                                    </p:animEffect>
                                    <p:anim calcmode="lin" valueType="num">
                                      <p:cBhvr>
                                        <p:cTn id="42" dur="2000" fill="hold"/>
                                        <p:tgtEl>
                                          <p:spTgt spid="9">
                                            <p:txEl>
                                              <p:pRg st="0" end="0"/>
                                            </p:txEl>
                                          </p:spTgt>
                                        </p:tgtEl>
                                        <p:attrNameLst>
                                          <p:attrName>style.rotation</p:attrName>
                                        </p:attrNameLst>
                                      </p:cBhvr>
                                      <p:tavLst>
                                        <p:tav tm="0">
                                          <p:val>
                                            <p:fltVal val="720"/>
                                          </p:val>
                                        </p:tav>
                                        <p:tav tm="100000">
                                          <p:val>
                                            <p:fltVal val="0"/>
                                          </p:val>
                                        </p:tav>
                                      </p:tavLst>
                                    </p:anim>
                                    <p:anim calcmode="lin" valueType="num">
                                      <p:cBhvr>
                                        <p:cTn id="43" dur="2000" fill="hold"/>
                                        <p:tgtEl>
                                          <p:spTgt spid="9">
                                            <p:txEl>
                                              <p:pRg st="0" end="0"/>
                                            </p:txEl>
                                          </p:spTgt>
                                        </p:tgtEl>
                                        <p:attrNameLst>
                                          <p:attrName>ppt_h</p:attrName>
                                        </p:attrNameLst>
                                      </p:cBhvr>
                                      <p:tavLst>
                                        <p:tav tm="0">
                                          <p:val>
                                            <p:fltVal val="0"/>
                                          </p:val>
                                        </p:tav>
                                        <p:tav tm="100000">
                                          <p:val>
                                            <p:strVal val="#ppt_h"/>
                                          </p:val>
                                        </p:tav>
                                      </p:tavLst>
                                    </p:anim>
                                    <p:anim calcmode="lin" valueType="num">
                                      <p:cBhvr>
                                        <p:cTn id="44" dur="2000" fill="hold"/>
                                        <p:tgtEl>
                                          <p:spTgt spid="9">
                                            <p:txEl>
                                              <p:pRg st="0" end="0"/>
                                            </p:txEl>
                                          </p:spTgt>
                                        </p:tgtEl>
                                        <p:attrNameLst>
                                          <p:attrName>ppt_w</p:attrName>
                                        </p:attrNameLst>
                                      </p:cBhvr>
                                      <p:tavLst>
                                        <p:tav tm="0">
                                          <p:val>
                                            <p:fltVal val="0"/>
                                          </p:val>
                                        </p:tav>
                                        <p:tav tm="100000">
                                          <p:val>
                                            <p:strVal val="#ppt_w"/>
                                          </p:val>
                                        </p:tav>
                                      </p:tavLst>
                                    </p:anim>
                                  </p:childTnLst>
                                </p:cTn>
                              </p:par>
                            </p:childTnLst>
                          </p:cTn>
                        </p:par>
                      </p:childTnLst>
                    </p:cTn>
                  </p:par>
                  <p:par>
                    <p:cTn id="45" fill="hold">
                      <p:stCondLst>
                        <p:cond delay="indefinite"/>
                      </p:stCondLst>
                      <p:childTnLst>
                        <p:par>
                          <p:cTn id="46" fill="hold">
                            <p:stCondLst>
                              <p:cond delay="0"/>
                            </p:stCondLst>
                            <p:childTnLst>
                              <p:par>
                                <p:cTn id="47" presetID="21" presetClass="entr" presetSubtype="1"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wheel(1)">
                                      <p:cBhvr>
                                        <p:cTn id="49" dur="2000"/>
                                        <p:tgtEl>
                                          <p:spTgt spid="17"/>
                                        </p:tgtEl>
                                      </p:cBhvr>
                                    </p:animEffect>
                                  </p:childTnLst>
                                </p:cTn>
                              </p:par>
                            </p:childTnLst>
                          </p:cTn>
                        </p:par>
                      </p:childTnLst>
                    </p:cTn>
                  </p:par>
                  <p:par>
                    <p:cTn id="50" fill="hold">
                      <p:stCondLst>
                        <p:cond delay="indefinite"/>
                      </p:stCondLst>
                      <p:childTnLst>
                        <p:par>
                          <p:cTn id="51" fill="hold">
                            <p:stCondLst>
                              <p:cond delay="0"/>
                            </p:stCondLst>
                            <p:childTnLst>
                              <p:par>
                                <p:cTn id="52" presetID="26" presetClass="entr" presetSubtype="0" fill="hold" nodeType="clickEffect">
                                  <p:stCondLst>
                                    <p:cond delay="0"/>
                                  </p:stCondLst>
                                  <p:childTnLst>
                                    <p:set>
                                      <p:cBhvr>
                                        <p:cTn id="53" dur="1" fill="hold">
                                          <p:stCondLst>
                                            <p:cond delay="0"/>
                                          </p:stCondLst>
                                        </p:cTn>
                                        <p:tgtEl>
                                          <p:spTgt spid="10">
                                            <p:txEl>
                                              <p:pRg st="0" end="0"/>
                                            </p:txEl>
                                          </p:spTgt>
                                        </p:tgtEl>
                                        <p:attrNameLst>
                                          <p:attrName>style.visibility</p:attrName>
                                        </p:attrNameLst>
                                      </p:cBhvr>
                                      <p:to>
                                        <p:strVal val="visible"/>
                                      </p:to>
                                    </p:set>
                                    <p:animEffect transition="in" filter="wipe(down)">
                                      <p:cBhvr>
                                        <p:cTn id="54" dur="580">
                                          <p:stCondLst>
                                            <p:cond delay="0"/>
                                          </p:stCondLst>
                                        </p:cTn>
                                        <p:tgtEl>
                                          <p:spTgt spid="10">
                                            <p:txEl>
                                              <p:pRg st="0" end="0"/>
                                            </p:txEl>
                                          </p:spTgt>
                                        </p:tgtEl>
                                      </p:cBhvr>
                                    </p:animEffect>
                                    <p:anim calcmode="lin" valueType="num">
                                      <p:cBhvr>
                                        <p:cTn id="55" dur="1822" tmFilter="0,0; 0.14,0.36; 0.43,0.73; 0.71,0.91; 1.0,1.0">
                                          <p:stCondLst>
                                            <p:cond delay="0"/>
                                          </p:stCondLst>
                                        </p:cTn>
                                        <p:tgtEl>
                                          <p:spTgt spid="10">
                                            <p:txEl>
                                              <p:pRg st="0" end="0"/>
                                            </p:txEl>
                                          </p:spTgt>
                                        </p:tgtEl>
                                        <p:attrNameLst>
                                          <p:attrName>ppt_x</p:attrName>
                                        </p:attrNameLst>
                                      </p:cBhvr>
                                      <p:tavLst>
                                        <p:tav tm="0">
                                          <p:val>
                                            <p:strVal val="#ppt_x-0.25"/>
                                          </p:val>
                                        </p:tav>
                                        <p:tav tm="100000">
                                          <p:val>
                                            <p:strVal val="#ppt_x"/>
                                          </p:val>
                                        </p:tav>
                                      </p:tavLst>
                                    </p:anim>
                                    <p:anim calcmode="lin" valueType="num">
                                      <p:cBhvr>
                                        <p:cTn id="56" dur="664" tmFilter="0.0,0.0; 0.25,0.07; 0.50,0.2; 0.75,0.467; 1.0,1.0">
                                          <p:stCondLst>
                                            <p:cond delay="0"/>
                                          </p:stCondLst>
                                        </p:cTn>
                                        <p:tgtEl>
                                          <p:spTgt spid="10">
                                            <p:txEl>
                                              <p:pRg st="0" end="0"/>
                                            </p:txEl>
                                          </p:spTgt>
                                        </p:tgtEl>
                                        <p:attrNameLst>
                                          <p:attrName>ppt_y</p:attrName>
                                        </p:attrNameLst>
                                      </p:cBhvr>
                                      <p:tavLst>
                                        <p:tav tm="0" fmla="#ppt_y-sin(pi*$)/3">
                                          <p:val>
                                            <p:fltVal val="0.5"/>
                                          </p:val>
                                        </p:tav>
                                        <p:tav tm="100000">
                                          <p:val>
                                            <p:fltVal val="1"/>
                                          </p:val>
                                        </p:tav>
                                      </p:tavLst>
                                    </p:anim>
                                    <p:anim calcmode="lin" valueType="num">
                                      <p:cBhvr>
                                        <p:cTn id="57" dur="664" tmFilter="0, 0; 0.125,0.2665; 0.25,0.4; 0.375,0.465; 0.5,0.5;  0.625,0.535; 0.75,0.6; 0.875,0.7335; 1,1">
                                          <p:stCondLst>
                                            <p:cond delay="664"/>
                                          </p:stCondLst>
                                        </p:cTn>
                                        <p:tgtEl>
                                          <p:spTgt spid="10">
                                            <p:txEl>
                                              <p:pRg st="0" end="0"/>
                                            </p:txEl>
                                          </p:spTgt>
                                        </p:tgtEl>
                                        <p:attrNameLst>
                                          <p:attrName>ppt_y</p:attrName>
                                        </p:attrNameLst>
                                      </p:cBhvr>
                                      <p:tavLst>
                                        <p:tav tm="0" fmla="#ppt_y-sin(pi*$)/9">
                                          <p:val>
                                            <p:fltVal val="0"/>
                                          </p:val>
                                        </p:tav>
                                        <p:tav tm="100000">
                                          <p:val>
                                            <p:fltVal val="1"/>
                                          </p:val>
                                        </p:tav>
                                      </p:tavLst>
                                    </p:anim>
                                    <p:anim calcmode="lin" valueType="num">
                                      <p:cBhvr>
                                        <p:cTn id="58" dur="332" tmFilter="0, 0; 0.125,0.2665; 0.25,0.4; 0.375,0.465; 0.5,0.5;  0.625,0.535; 0.75,0.6; 0.875,0.7335; 1,1">
                                          <p:stCondLst>
                                            <p:cond delay="1324"/>
                                          </p:stCondLst>
                                        </p:cTn>
                                        <p:tgtEl>
                                          <p:spTgt spid="10">
                                            <p:txEl>
                                              <p:pRg st="0" end="0"/>
                                            </p:txEl>
                                          </p:spTgt>
                                        </p:tgtEl>
                                        <p:attrNameLst>
                                          <p:attrName>ppt_y</p:attrName>
                                        </p:attrNameLst>
                                      </p:cBhvr>
                                      <p:tavLst>
                                        <p:tav tm="0" fmla="#ppt_y-sin(pi*$)/27">
                                          <p:val>
                                            <p:fltVal val="0"/>
                                          </p:val>
                                        </p:tav>
                                        <p:tav tm="100000">
                                          <p:val>
                                            <p:fltVal val="1"/>
                                          </p:val>
                                        </p:tav>
                                      </p:tavLst>
                                    </p:anim>
                                    <p:anim calcmode="lin" valueType="num">
                                      <p:cBhvr>
                                        <p:cTn id="59" dur="164" tmFilter="0, 0; 0.125,0.2665; 0.25,0.4; 0.375,0.465; 0.5,0.5;  0.625,0.535; 0.75,0.6; 0.875,0.7335; 1,1">
                                          <p:stCondLst>
                                            <p:cond delay="1656"/>
                                          </p:stCondLst>
                                        </p:cTn>
                                        <p:tgtEl>
                                          <p:spTgt spid="10">
                                            <p:txEl>
                                              <p:pRg st="0" end="0"/>
                                            </p:txEl>
                                          </p:spTgt>
                                        </p:tgtEl>
                                        <p:attrNameLst>
                                          <p:attrName>ppt_y</p:attrName>
                                        </p:attrNameLst>
                                      </p:cBhvr>
                                      <p:tavLst>
                                        <p:tav tm="0" fmla="#ppt_y-sin(pi*$)/81">
                                          <p:val>
                                            <p:fltVal val="0"/>
                                          </p:val>
                                        </p:tav>
                                        <p:tav tm="100000">
                                          <p:val>
                                            <p:fltVal val="1"/>
                                          </p:val>
                                        </p:tav>
                                      </p:tavLst>
                                    </p:anim>
                                    <p:animScale>
                                      <p:cBhvr>
                                        <p:cTn id="60" dur="26">
                                          <p:stCondLst>
                                            <p:cond delay="650"/>
                                          </p:stCondLst>
                                        </p:cTn>
                                        <p:tgtEl>
                                          <p:spTgt spid="10">
                                            <p:txEl>
                                              <p:pRg st="0" end="0"/>
                                            </p:txEl>
                                          </p:spTgt>
                                        </p:tgtEl>
                                      </p:cBhvr>
                                      <p:to x="100000" y="60000"/>
                                    </p:animScale>
                                    <p:animScale>
                                      <p:cBhvr>
                                        <p:cTn id="61" dur="166" decel="50000">
                                          <p:stCondLst>
                                            <p:cond delay="676"/>
                                          </p:stCondLst>
                                        </p:cTn>
                                        <p:tgtEl>
                                          <p:spTgt spid="10">
                                            <p:txEl>
                                              <p:pRg st="0" end="0"/>
                                            </p:txEl>
                                          </p:spTgt>
                                        </p:tgtEl>
                                      </p:cBhvr>
                                      <p:to x="100000" y="100000"/>
                                    </p:animScale>
                                    <p:animScale>
                                      <p:cBhvr>
                                        <p:cTn id="62" dur="26">
                                          <p:stCondLst>
                                            <p:cond delay="1312"/>
                                          </p:stCondLst>
                                        </p:cTn>
                                        <p:tgtEl>
                                          <p:spTgt spid="10">
                                            <p:txEl>
                                              <p:pRg st="0" end="0"/>
                                            </p:txEl>
                                          </p:spTgt>
                                        </p:tgtEl>
                                      </p:cBhvr>
                                      <p:to x="100000" y="80000"/>
                                    </p:animScale>
                                    <p:animScale>
                                      <p:cBhvr>
                                        <p:cTn id="63" dur="166" decel="50000">
                                          <p:stCondLst>
                                            <p:cond delay="1338"/>
                                          </p:stCondLst>
                                        </p:cTn>
                                        <p:tgtEl>
                                          <p:spTgt spid="10">
                                            <p:txEl>
                                              <p:pRg st="0" end="0"/>
                                            </p:txEl>
                                          </p:spTgt>
                                        </p:tgtEl>
                                      </p:cBhvr>
                                      <p:to x="100000" y="100000"/>
                                    </p:animScale>
                                    <p:animScale>
                                      <p:cBhvr>
                                        <p:cTn id="64" dur="26">
                                          <p:stCondLst>
                                            <p:cond delay="1642"/>
                                          </p:stCondLst>
                                        </p:cTn>
                                        <p:tgtEl>
                                          <p:spTgt spid="10">
                                            <p:txEl>
                                              <p:pRg st="0" end="0"/>
                                            </p:txEl>
                                          </p:spTgt>
                                        </p:tgtEl>
                                      </p:cBhvr>
                                      <p:to x="100000" y="90000"/>
                                    </p:animScale>
                                    <p:animScale>
                                      <p:cBhvr>
                                        <p:cTn id="65" dur="166" decel="50000">
                                          <p:stCondLst>
                                            <p:cond delay="1668"/>
                                          </p:stCondLst>
                                        </p:cTn>
                                        <p:tgtEl>
                                          <p:spTgt spid="10">
                                            <p:txEl>
                                              <p:pRg st="0" end="0"/>
                                            </p:txEl>
                                          </p:spTgt>
                                        </p:tgtEl>
                                      </p:cBhvr>
                                      <p:to x="100000" y="100000"/>
                                    </p:animScale>
                                    <p:animScale>
                                      <p:cBhvr>
                                        <p:cTn id="66" dur="26">
                                          <p:stCondLst>
                                            <p:cond delay="1808"/>
                                          </p:stCondLst>
                                        </p:cTn>
                                        <p:tgtEl>
                                          <p:spTgt spid="10">
                                            <p:txEl>
                                              <p:pRg st="0" end="0"/>
                                            </p:txEl>
                                          </p:spTgt>
                                        </p:tgtEl>
                                      </p:cBhvr>
                                      <p:to x="100000" y="95000"/>
                                    </p:animScale>
                                    <p:animScale>
                                      <p:cBhvr>
                                        <p:cTn id="67" dur="166" decel="50000">
                                          <p:stCondLst>
                                            <p:cond delay="1834"/>
                                          </p:stCondLst>
                                        </p:cTn>
                                        <p:tgtEl>
                                          <p:spTgt spid="10">
                                            <p:txEl>
                                              <p:pRg st="0" end="0"/>
                                            </p:txEl>
                                          </p:spTgt>
                                        </p:tgtEl>
                                      </p:cBhvr>
                                      <p:to x="100000" y="100000"/>
                                    </p:animScale>
                                  </p:childTnLst>
                                </p:cTn>
                              </p:par>
                            </p:childTnLst>
                          </p:cTn>
                        </p:par>
                      </p:childTnLst>
                    </p:cTn>
                  </p:par>
                  <p:par>
                    <p:cTn id="68" fill="hold">
                      <p:stCondLst>
                        <p:cond delay="indefinite"/>
                      </p:stCondLst>
                      <p:childTnLst>
                        <p:par>
                          <p:cTn id="69" fill="hold">
                            <p:stCondLst>
                              <p:cond delay="0"/>
                            </p:stCondLst>
                            <p:childTnLst>
                              <p:par>
                                <p:cTn id="70" presetID="21" presetClass="entr" presetSubtype="1" fill="hold" grpId="0" nodeType="clickEffect">
                                  <p:stCondLst>
                                    <p:cond delay="0"/>
                                  </p:stCondLst>
                                  <p:childTnLst>
                                    <p:set>
                                      <p:cBhvr>
                                        <p:cTn id="71" dur="1" fill="hold">
                                          <p:stCondLst>
                                            <p:cond delay="0"/>
                                          </p:stCondLst>
                                        </p:cTn>
                                        <p:tgtEl>
                                          <p:spTgt spid="18"/>
                                        </p:tgtEl>
                                        <p:attrNameLst>
                                          <p:attrName>style.visibility</p:attrName>
                                        </p:attrNameLst>
                                      </p:cBhvr>
                                      <p:to>
                                        <p:strVal val="visible"/>
                                      </p:to>
                                    </p:set>
                                    <p:animEffect transition="in" filter="wheel(1)">
                                      <p:cBhvr>
                                        <p:cTn id="72" dur="2000"/>
                                        <p:tgtEl>
                                          <p:spTgt spid="18"/>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nodeType="clickEffect">
                                  <p:stCondLst>
                                    <p:cond delay="0"/>
                                  </p:stCondLst>
                                  <p:childTnLst>
                                    <p:set>
                                      <p:cBhvr>
                                        <p:cTn id="76" dur="1" fill="hold">
                                          <p:stCondLst>
                                            <p:cond delay="0"/>
                                          </p:stCondLst>
                                        </p:cTn>
                                        <p:tgtEl>
                                          <p:spTgt spid="11">
                                            <p:txEl>
                                              <p:pRg st="0" end="0"/>
                                            </p:txEl>
                                          </p:spTgt>
                                        </p:tgtEl>
                                        <p:attrNameLst>
                                          <p:attrName>style.visibility</p:attrName>
                                        </p:attrNameLst>
                                      </p:cBhvr>
                                      <p:to>
                                        <p:strVal val="visible"/>
                                      </p:to>
                                    </p:set>
                                    <p:anim calcmode="lin" valueType="num">
                                      <p:cBhvr>
                                        <p:cTn id="77"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78" dur="500" fill="hold"/>
                                        <p:tgtEl>
                                          <p:spTgt spid="11">
                                            <p:txEl>
                                              <p:pRg st="0" end="0"/>
                                            </p:txEl>
                                          </p:spTgt>
                                        </p:tgtEl>
                                        <p:attrNameLst>
                                          <p:attrName>ppt_h</p:attrName>
                                        </p:attrNameLst>
                                      </p:cBhvr>
                                      <p:tavLst>
                                        <p:tav tm="0">
                                          <p:val>
                                            <p:fltVal val="0"/>
                                          </p:val>
                                        </p:tav>
                                        <p:tav tm="100000">
                                          <p:val>
                                            <p:strVal val="#ppt_h"/>
                                          </p:val>
                                        </p:tav>
                                      </p:tavLst>
                                    </p:anim>
                                    <p:animEffect transition="in" filter="fade">
                                      <p:cBhvr>
                                        <p:cTn id="79" dur="500"/>
                                        <p:tgtEl>
                                          <p:spTgt spid="11">
                                            <p:txEl>
                                              <p:pRg st="0" end="0"/>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26" presetClass="entr" presetSubtype="0" fill="hold" grpId="0" nodeType="clickEffect">
                                  <p:stCondLst>
                                    <p:cond delay="0"/>
                                  </p:stCondLst>
                                  <p:childTnLst>
                                    <p:set>
                                      <p:cBhvr>
                                        <p:cTn id="83" dur="1" fill="hold">
                                          <p:stCondLst>
                                            <p:cond delay="0"/>
                                          </p:stCondLst>
                                        </p:cTn>
                                        <p:tgtEl>
                                          <p:spTgt spid="8"/>
                                        </p:tgtEl>
                                        <p:attrNameLst>
                                          <p:attrName>style.visibility</p:attrName>
                                        </p:attrNameLst>
                                      </p:cBhvr>
                                      <p:to>
                                        <p:strVal val="visible"/>
                                      </p:to>
                                    </p:set>
                                    <p:animEffect transition="in" filter="wipe(down)">
                                      <p:cBhvr>
                                        <p:cTn id="84" dur="580">
                                          <p:stCondLst>
                                            <p:cond delay="0"/>
                                          </p:stCondLst>
                                        </p:cTn>
                                        <p:tgtEl>
                                          <p:spTgt spid="8"/>
                                        </p:tgtEl>
                                      </p:cBhvr>
                                    </p:animEffect>
                                    <p:anim calcmode="lin" valueType="num">
                                      <p:cBhvr>
                                        <p:cTn id="8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90" dur="26">
                                          <p:stCondLst>
                                            <p:cond delay="650"/>
                                          </p:stCondLst>
                                        </p:cTn>
                                        <p:tgtEl>
                                          <p:spTgt spid="8"/>
                                        </p:tgtEl>
                                      </p:cBhvr>
                                      <p:to x="100000" y="60000"/>
                                    </p:animScale>
                                    <p:animScale>
                                      <p:cBhvr>
                                        <p:cTn id="91" dur="166" decel="50000">
                                          <p:stCondLst>
                                            <p:cond delay="676"/>
                                          </p:stCondLst>
                                        </p:cTn>
                                        <p:tgtEl>
                                          <p:spTgt spid="8"/>
                                        </p:tgtEl>
                                      </p:cBhvr>
                                      <p:to x="100000" y="100000"/>
                                    </p:animScale>
                                    <p:animScale>
                                      <p:cBhvr>
                                        <p:cTn id="92" dur="26">
                                          <p:stCondLst>
                                            <p:cond delay="1312"/>
                                          </p:stCondLst>
                                        </p:cTn>
                                        <p:tgtEl>
                                          <p:spTgt spid="8"/>
                                        </p:tgtEl>
                                      </p:cBhvr>
                                      <p:to x="100000" y="80000"/>
                                    </p:animScale>
                                    <p:animScale>
                                      <p:cBhvr>
                                        <p:cTn id="93" dur="166" decel="50000">
                                          <p:stCondLst>
                                            <p:cond delay="1338"/>
                                          </p:stCondLst>
                                        </p:cTn>
                                        <p:tgtEl>
                                          <p:spTgt spid="8"/>
                                        </p:tgtEl>
                                      </p:cBhvr>
                                      <p:to x="100000" y="100000"/>
                                    </p:animScale>
                                    <p:animScale>
                                      <p:cBhvr>
                                        <p:cTn id="94" dur="26">
                                          <p:stCondLst>
                                            <p:cond delay="1642"/>
                                          </p:stCondLst>
                                        </p:cTn>
                                        <p:tgtEl>
                                          <p:spTgt spid="8"/>
                                        </p:tgtEl>
                                      </p:cBhvr>
                                      <p:to x="100000" y="90000"/>
                                    </p:animScale>
                                    <p:animScale>
                                      <p:cBhvr>
                                        <p:cTn id="95" dur="166" decel="50000">
                                          <p:stCondLst>
                                            <p:cond delay="1668"/>
                                          </p:stCondLst>
                                        </p:cTn>
                                        <p:tgtEl>
                                          <p:spTgt spid="8"/>
                                        </p:tgtEl>
                                      </p:cBhvr>
                                      <p:to x="100000" y="100000"/>
                                    </p:animScale>
                                    <p:animScale>
                                      <p:cBhvr>
                                        <p:cTn id="96" dur="26">
                                          <p:stCondLst>
                                            <p:cond delay="1808"/>
                                          </p:stCondLst>
                                        </p:cTn>
                                        <p:tgtEl>
                                          <p:spTgt spid="8"/>
                                        </p:tgtEl>
                                      </p:cBhvr>
                                      <p:to x="100000" y="95000"/>
                                    </p:animScale>
                                    <p:animScale>
                                      <p:cBhvr>
                                        <p:cTn id="9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animBg="1"/>
      <p:bldP spid="8" grpId="0"/>
      <p:bldP spid="16" grpId="0" animBg="1"/>
      <p:bldP spid="17" grpId="0" animBg="1"/>
      <p:bldP spid="18" grpId="0" animBg="1"/>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p:cNvSpPr>
          <p:nvPr>
            <p:ph type="title" idx="4294967295"/>
          </p:nvPr>
        </p:nvSpPr>
        <p:spPr/>
        <p:txBody>
          <a:bodyPr/>
          <a:lstStyle/>
          <a:p>
            <a:pPr eaLnBrk="1" hangingPunct="1"/>
            <a:endParaRPr lang="ru-RU" dirty="0" smtClean="0"/>
          </a:p>
        </p:txBody>
      </p:sp>
      <p:sp>
        <p:nvSpPr>
          <p:cNvPr id="20482" name="Rectangle 3"/>
          <p:cNvSpPr>
            <a:spLocks noGrp="1"/>
          </p:cNvSpPr>
          <p:nvPr>
            <p:ph type="body" idx="4294967295"/>
          </p:nvPr>
        </p:nvSpPr>
        <p:spPr/>
        <p:txBody>
          <a:bodyPr/>
          <a:lstStyle/>
          <a:p>
            <a:pPr eaLnBrk="1" hangingPunct="1"/>
            <a:endParaRPr lang="ru-RU" dirty="0" smtClean="0"/>
          </a:p>
        </p:txBody>
      </p:sp>
      <p:pic>
        <p:nvPicPr>
          <p:cNvPr id="20483" name="Picture 4" descr="шаблон 2 в"/>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6" name="Прямоугольник 5"/>
          <p:cNvSpPr/>
          <p:nvPr/>
        </p:nvSpPr>
        <p:spPr>
          <a:xfrm>
            <a:off x="-252413" y="1989138"/>
            <a:ext cx="9720263" cy="461962"/>
          </a:xfrm>
          <a:prstGeom prst="rect">
            <a:avLst/>
          </a:prstGeom>
        </p:spPr>
        <p:txBody>
          <a:bodyPr>
            <a:spAutoFit/>
          </a:bodyPr>
          <a:lstStyle/>
          <a:p>
            <a:pPr algn="ctr" fontAlgn="auto">
              <a:spcBef>
                <a:spcPts val="0"/>
              </a:spcBef>
              <a:spcAft>
                <a:spcPts val="0"/>
              </a:spcAft>
              <a:defRPr/>
            </a:pP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n-lt"/>
              <a:cs typeface="+mn-cs"/>
            </a:endParaRPr>
          </a:p>
        </p:txBody>
      </p:sp>
      <p:sp>
        <p:nvSpPr>
          <p:cNvPr id="20485" name="Прямоугольник 6"/>
          <p:cNvSpPr>
            <a:spLocks noChangeArrowheads="1"/>
          </p:cNvSpPr>
          <p:nvPr/>
        </p:nvSpPr>
        <p:spPr bwMode="auto">
          <a:xfrm>
            <a:off x="-252413" y="5445125"/>
            <a:ext cx="2663826" cy="369888"/>
          </a:xfrm>
          <a:prstGeom prst="rect">
            <a:avLst/>
          </a:prstGeom>
          <a:noFill/>
          <a:ln w="9525">
            <a:noFill/>
            <a:miter lim="800000"/>
            <a:headEnd/>
            <a:tailEnd/>
          </a:ln>
        </p:spPr>
        <p:txBody>
          <a:bodyPr>
            <a:spAutoFit/>
          </a:bodyPr>
          <a:lstStyle/>
          <a:p>
            <a:pPr algn="just"/>
            <a:endParaRPr lang="ru-RU" b="1" dirty="0">
              <a:solidFill>
                <a:srgbClr val="FFC000"/>
              </a:solidFill>
              <a:latin typeface="Comic Sans MS" pitchFamily="66" charset="0"/>
            </a:endParaRPr>
          </a:p>
        </p:txBody>
      </p:sp>
      <p:sp>
        <p:nvSpPr>
          <p:cNvPr id="20486" name="Прямоугольник 7"/>
          <p:cNvSpPr>
            <a:spLocks noChangeArrowheads="1"/>
          </p:cNvSpPr>
          <p:nvPr/>
        </p:nvSpPr>
        <p:spPr bwMode="auto">
          <a:xfrm>
            <a:off x="5940425" y="2781300"/>
            <a:ext cx="3527425" cy="522288"/>
          </a:xfrm>
          <a:prstGeom prst="rect">
            <a:avLst/>
          </a:prstGeom>
          <a:noFill/>
          <a:ln w="9525">
            <a:noFill/>
            <a:miter lim="800000"/>
            <a:headEnd/>
            <a:tailEnd/>
          </a:ln>
        </p:spPr>
        <p:txBody>
          <a:bodyPr>
            <a:spAutoFit/>
          </a:bodyPr>
          <a:lstStyle/>
          <a:p>
            <a:endParaRPr lang="ru-RU" sz="2800" dirty="0">
              <a:solidFill>
                <a:srgbClr val="FFFF00"/>
              </a:solidFill>
              <a:latin typeface="Calibri" pitchFamily="34" charset="0"/>
            </a:endParaRPr>
          </a:p>
        </p:txBody>
      </p:sp>
      <p:sp>
        <p:nvSpPr>
          <p:cNvPr id="2" name="Прямоугольник 1"/>
          <p:cNvSpPr/>
          <p:nvPr/>
        </p:nvSpPr>
        <p:spPr>
          <a:xfrm>
            <a:off x="6492312" y="6469936"/>
            <a:ext cx="235962" cy="369332"/>
          </a:xfrm>
          <a:prstGeom prst="rect">
            <a:avLst/>
          </a:prstGeom>
        </p:spPr>
        <p:txBody>
          <a:bodyPr wrap="none">
            <a:spAutoFit/>
          </a:bodyPr>
          <a:lstStyle/>
          <a:p>
            <a:pPr algn="ct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Corsiva" panose="03010101010201010101" pitchFamily="66" charset="0"/>
              </a:rPr>
              <a:t> </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Corsiva" panose="03010101010201010101" pitchFamily="66" charset="0"/>
            </a:endParaRPr>
          </a:p>
        </p:txBody>
      </p:sp>
      <p:sp>
        <p:nvSpPr>
          <p:cNvPr id="9" name="Прямоугольник 8"/>
          <p:cNvSpPr/>
          <p:nvPr/>
        </p:nvSpPr>
        <p:spPr>
          <a:xfrm>
            <a:off x="251520" y="1772816"/>
            <a:ext cx="8568952" cy="1384995"/>
          </a:xfrm>
          <a:prstGeom prst="rect">
            <a:avLst/>
          </a:prstGeom>
        </p:spPr>
        <p:txBody>
          <a:bodyPr wrap="square">
            <a:spAutoFit/>
            <a:scene3d>
              <a:camera prst="orthographicFront"/>
              <a:lightRig rig="flat" dir="tl"/>
            </a:scene3d>
            <a:sp3d contourW="19050" prstMaterial="clear">
              <a:bevelT w="50800" h="50800"/>
              <a:contourClr>
                <a:schemeClr val="accent5">
                  <a:tint val="70000"/>
                  <a:satMod val="180000"/>
                  <a:alpha val="70000"/>
                </a:schemeClr>
              </a:contourClr>
            </a:sp3d>
          </a:bodyPr>
          <a:lstStyle/>
          <a:p>
            <a:pPr algn="ctr"/>
            <a:r>
              <a:rPr lang="ru-RU" sz="2800" b="1" dirty="0" smtClean="0">
                <a:ln/>
                <a:solidFill>
                  <a:srgbClr val="7030A0"/>
                </a:solidFill>
                <a:latin typeface="Monotype Corsiva" pitchFamily="66" charset="0"/>
              </a:rPr>
              <a:t>Задачи исследовательской деятельности специфичны для каждого возраста.</a:t>
            </a:r>
          </a:p>
          <a:p>
            <a:pPr algn="ctr"/>
            <a:endParaRPr lang="ru-RU" sz="2800" b="1" dirty="0">
              <a:ln/>
              <a:solidFill>
                <a:schemeClr val="accent5">
                  <a:tint val="50000"/>
                  <a:satMod val="180000"/>
                </a:schemeClr>
              </a:solidFill>
              <a:latin typeface="Monotype Corsiva" pitchFamily="66" charset="0"/>
            </a:endParaRPr>
          </a:p>
        </p:txBody>
      </p:sp>
      <p:sp>
        <p:nvSpPr>
          <p:cNvPr id="10" name="Прямоугольник 9"/>
          <p:cNvSpPr/>
          <p:nvPr/>
        </p:nvSpPr>
        <p:spPr>
          <a:xfrm>
            <a:off x="578848" y="2726922"/>
            <a:ext cx="8460432" cy="400110"/>
          </a:xfrm>
          <a:prstGeom prst="rect">
            <a:avLst/>
          </a:prstGeom>
        </p:spPr>
        <p:txBody>
          <a:bodyPr wrap="square">
            <a:spAutoFit/>
          </a:bodyPr>
          <a:lstStyle/>
          <a:p>
            <a:r>
              <a:rPr lang="ru-RU" sz="2000" b="1" dirty="0" smtClean="0">
                <a:solidFill>
                  <a:srgbClr val="C00000"/>
                </a:solidFill>
                <a:latin typeface="Franklin Gothic Medium" pitchFamily="34" charset="0"/>
              </a:rPr>
              <a:t>                     В </a:t>
            </a:r>
            <a:r>
              <a:rPr lang="ru-RU" sz="2000" b="1" u="sng" dirty="0" smtClean="0">
                <a:solidFill>
                  <a:srgbClr val="C00000"/>
                </a:solidFill>
                <a:latin typeface="Franklin Gothic Medium" pitchFamily="34" charset="0"/>
              </a:rPr>
              <a:t>младшем дошкольном возрасте </a:t>
            </a:r>
            <a:r>
              <a:rPr lang="ru-RU" sz="2000" b="1" dirty="0" smtClean="0">
                <a:solidFill>
                  <a:srgbClr val="C00000"/>
                </a:solidFill>
                <a:latin typeface="Franklin Gothic Medium" pitchFamily="34" charset="0"/>
              </a:rPr>
              <a:t>это</a:t>
            </a:r>
            <a:r>
              <a:rPr lang="ru-RU" b="1" i="1" dirty="0" smtClean="0">
                <a:solidFill>
                  <a:srgbClr val="C00000"/>
                </a:solidFill>
              </a:rPr>
              <a:t>:</a:t>
            </a:r>
            <a:endParaRPr lang="ru-RU" b="1" i="1" dirty="0">
              <a:solidFill>
                <a:srgbClr val="C00000"/>
              </a:solidFill>
            </a:endParaRPr>
          </a:p>
        </p:txBody>
      </p:sp>
      <p:sp>
        <p:nvSpPr>
          <p:cNvPr id="12" name="Горизонтальный свиток 11"/>
          <p:cNvSpPr/>
          <p:nvPr/>
        </p:nvSpPr>
        <p:spPr>
          <a:xfrm>
            <a:off x="611560" y="2726922"/>
            <a:ext cx="7416824" cy="4131077"/>
          </a:xfrm>
          <a:prstGeom prst="horizontalScrol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Прямоугольник 10"/>
          <p:cNvSpPr/>
          <p:nvPr/>
        </p:nvSpPr>
        <p:spPr>
          <a:xfrm>
            <a:off x="1187624" y="3284984"/>
            <a:ext cx="6912768" cy="3046988"/>
          </a:xfrm>
          <a:prstGeom prst="rect">
            <a:avLst/>
          </a:prstGeom>
        </p:spPr>
        <p:txBody>
          <a:bodyPr wrap="square">
            <a:spAutoFit/>
          </a:bodyPr>
          <a:lstStyle/>
          <a:p>
            <a:pPr algn="ctr">
              <a:buFont typeface="Wingdings" pitchFamily="2" charset="2"/>
              <a:buChar char="Ø"/>
            </a:pPr>
            <a:r>
              <a:rPr lang="ru-RU" sz="2400" b="1" dirty="0" smtClean="0">
                <a:latin typeface="Franklin Gothic Medium" pitchFamily="34" charset="0"/>
              </a:rPr>
              <a:t>вхождение детей в проблемную игровую ситуацию (ведущая роль педагога);</a:t>
            </a:r>
          </a:p>
          <a:p>
            <a:pPr algn="ctr"/>
            <a:r>
              <a:rPr lang="ru-RU" sz="2400" b="1" dirty="0" smtClean="0">
                <a:latin typeface="Franklin Gothic Medium" pitchFamily="34" charset="0"/>
              </a:rPr>
              <a:t>активизация желания искать пути разрешения проблемной ситуации (вместе с педагогом)</a:t>
            </a:r>
          </a:p>
          <a:p>
            <a:pPr algn="ctr">
              <a:buFont typeface="Wingdings" pitchFamily="2" charset="2"/>
              <a:buChar char="Ø"/>
            </a:pPr>
            <a:endParaRPr lang="ru-RU" sz="2400" b="1" dirty="0" smtClean="0">
              <a:latin typeface="Franklin Gothic Medium" pitchFamily="34" charset="0"/>
            </a:endParaRPr>
          </a:p>
          <a:p>
            <a:pPr algn="ctr">
              <a:buFont typeface="Wingdings" pitchFamily="2" charset="2"/>
              <a:buChar char="Ø"/>
            </a:pPr>
            <a:r>
              <a:rPr lang="ru-RU" sz="2400" b="1" dirty="0" smtClean="0">
                <a:latin typeface="Franklin Gothic Medium" pitchFamily="34" charset="0"/>
              </a:rPr>
              <a:t>формирование начальных предпосылок исследовательской деятельности (практические опыты).</a:t>
            </a:r>
            <a:endParaRPr lang="ru-RU" sz="2400" b="1" dirty="0">
              <a:latin typeface="Franklin Gothic Medium" pitchFamily="34" charset="0"/>
            </a:endParaRPr>
          </a:p>
        </p:txBody>
      </p:sp>
    </p:spTree>
    <p:custDataLst>
      <p:tags r:id="rId1"/>
    </p:custDataLst>
  </p:cSld>
  <p:clrMapOvr>
    <a:masterClrMapping/>
  </p:clrMapOvr>
  <p:transition spd="slow" advTm="9253">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to="" calcmode="lin" valueType="num">
                                      <p:cBhvr>
                                        <p:cTn id="12" dur="1" fill="hold"/>
                                        <p:tgtEl>
                                          <p:spTgt spid="1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11"/>
                                        </p:tgtEl>
                                        <p:attrNameLst>
                                          <p:attrName>style.visibility</p:attrName>
                                        </p:attrNameLst>
                                      </p:cBhvr>
                                      <p:to>
                                        <p:strVal val="visible"/>
                                      </p:to>
                                    </p:set>
                                    <p:anim calcmode="discrete" valueType="clr">
                                      <p:cBhvr override="childStyle">
                                        <p:cTn id="17"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11"/>
                                        </p:tgtEl>
                                        <p:attrNameLst>
                                          <p:attrName>fillcolor</p:attrName>
                                        </p:attrNameLst>
                                      </p:cBhvr>
                                      <p:tavLst>
                                        <p:tav tm="0">
                                          <p:val>
                                            <p:clrVal>
                                              <a:schemeClr val="accent2"/>
                                            </p:clrVal>
                                          </p:val>
                                        </p:tav>
                                        <p:tav tm="50000">
                                          <p:val>
                                            <p:clrVal>
                                              <a:schemeClr val="hlink"/>
                                            </p:clrVal>
                                          </p:val>
                                        </p:tav>
                                      </p:tavLst>
                                    </p:anim>
                                    <p:set>
                                      <p:cBhvr>
                                        <p:cTn id="19" dur="80"/>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5"/>
          <p:cNvSpPr>
            <a:spLocks noGrp="1"/>
          </p:cNvSpPr>
          <p:nvPr>
            <p:ph type="ctrTitle" idx="4294967295"/>
          </p:nvPr>
        </p:nvSpPr>
        <p:spPr>
          <a:xfrm>
            <a:off x="685800" y="2130425"/>
            <a:ext cx="7772400" cy="1470025"/>
          </a:xfrm>
        </p:spPr>
        <p:txBody>
          <a:bodyPr/>
          <a:lstStyle/>
          <a:p>
            <a:pPr eaLnBrk="1" hangingPunct="1"/>
            <a:endParaRPr lang="ru-RU" dirty="0" smtClean="0"/>
          </a:p>
        </p:txBody>
      </p:sp>
      <p:sp>
        <p:nvSpPr>
          <p:cNvPr id="22530" name="Rectangle 6"/>
          <p:cNvSpPr>
            <a:spLocks noGrp="1"/>
          </p:cNvSpPr>
          <p:nvPr>
            <p:ph type="subTitle" idx="4294967295"/>
          </p:nvPr>
        </p:nvSpPr>
        <p:spPr>
          <a:xfrm>
            <a:off x="1371600" y="3886200"/>
            <a:ext cx="6400800" cy="1752600"/>
          </a:xfrm>
        </p:spPr>
        <p:txBody>
          <a:bodyPr/>
          <a:lstStyle/>
          <a:p>
            <a:pPr marL="0" indent="0" algn="ctr" eaLnBrk="1" hangingPunct="1">
              <a:buFont typeface="Arial" charset="0"/>
              <a:buNone/>
            </a:pPr>
            <a:endParaRPr lang="ru-RU" dirty="0" smtClean="0"/>
          </a:p>
        </p:txBody>
      </p:sp>
      <p:pic>
        <p:nvPicPr>
          <p:cNvPr id="22531" name="Picture 7" descr="шаблон 2 б"/>
          <p:cNvPicPr>
            <a:picLocks noChangeAspect="1" noChangeArrowheads="1"/>
          </p:cNvPicPr>
          <p:nvPr/>
        </p:nvPicPr>
        <p:blipFill>
          <a:blip r:embed="rId3" cstate="screen"/>
          <a:srcRect/>
          <a:stretch>
            <a:fillRect/>
          </a:stretch>
        </p:blipFill>
        <p:spPr bwMode="auto">
          <a:xfrm>
            <a:off x="0" y="7170"/>
            <a:ext cx="9134440" cy="6850830"/>
          </a:xfrm>
          <a:prstGeom prst="rect">
            <a:avLst/>
          </a:prstGeom>
          <a:noFill/>
          <a:ln w="9525">
            <a:noFill/>
            <a:miter lim="800000"/>
            <a:headEnd/>
            <a:tailEnd/>
          </a:ln>
        </p:spPr>
      </p:pic>
      <p:sp>
        <p:nvSpPr>
          <p:cNvPr id="2" name="Прямоугольник 1"/>
          <p:cNvSpPr/>
          <p:nvPr/>
        </p:nvSpPr>
        <p:spPr>
          <a:xfrm>
            <a:off x="6477108" y="6488668"/>
            <a:ext cx="2651688" cy="369332"/>
          </a:xfrm>
          <a:prstGeom prst="rect">
            <a:avLst/>
          </a:prstGeom>
        </p:spPr>
        <p:txBody>
          <a:bodyPr wrap="none">
            <a:spAutoFit/>
          </a:bodyPr>
          <a:lstStyle/>
          <a:p>
            <a:pPr algn="ctr"/>
            <a:r>
              <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Corsiva" panose="03010101010201010101" pitchFamily="66" charset="0"/>
              </a:rPr>
              <a:t>Куралева  Алёна  Юрьевна   </a:t>
            </a:r>
          </a:p>
        </p:txBody>
      </p:sp>
      <p:sp>
        <p:nvSpPr>
          <p:cNvPr id="6" name="Прямоугольник 5"/>
          <p:cNvSpPr/>
          <p:nvPr/>
        </p:nvSpPr>
        <p:spPr>
          <a:xfrm>
            <a:off x="2286000" y="188641"/>
            <a:ext cx="6606480" cy="400110"/>
          </a:xfrm>
          <a:prstGeom prst="rect">
            <a:avLst/>
          </a:prstGeom>
        </p:spPr>
        <p:txBody>
          <a:bodyPr wrap="square">
            <a:spAutoFit/>
          </a:bodyPr>
          <a:lstStyle/>
          <a:p>
            <a:r>
              <a:rPr lang="ru-RU" sz="2000" b="1" dirty="0" smtClean="0">
                <a:solidFill>
                  <a:srgbClr val="C00000"/>
                </a:solidFill>
                <a:latin typeface="Franklin Gothic Medium" pitchFamily="34" charset="0"/>
              </a:rPr>
              <a:t>В </a:t>
            </a:r>
            <a:r>
              <a:rPr lang="ru-RU" sz="2000" b="1" u="sng" dirty="0" smtClean="0">
                <a:solidFill>
                  <a:srgbClr val="C00000"/>
                </a:solidFill>
                <a:latin typeface="Franklin Gothic Medium" pitchFamily="34" charset="0"/>
              </a:rPr>
              <a:t>старшем дошкольном возрасте </a:t>
            </a:r>
            <a:r>
              <a:rPr lang="ru-RU" sz="2000" b="1" dirty="0" smtClean="0">
                <a:solidFill>
                  <a:srgbClr val="C00000"/>
                </a:solidFill>
                <a:latin typeface="Franklin Gothic Medium" pitchFamily="34" charset="0"/>
              </a:rPr>
              <a:t>это:</a:t>
            </a:r>
            <a:endParaRPr lang="ru-RU" sz="2000" dirty="0">
              <a:latin typeface="Franklin Gothic Medium" pitchFamily="34" charset="0"/>
            </a:endParaRPr>
          </a:p>
        </p:txBody>
      </p:sp>
      <p:sp>
        <p:nvSpPr>
          <p:cNvPr id="11" name="Горизонтальный свиток 10"/>
          <p:cNvSpPr/>
          <p:nvPr/>
        </p:nvSpPr>
        <p:spPr>
          <a:xfrm>
            <a:off x="2195736" y="188640"/>
            <a:ext cx="6408712" cy="6480720"/>
          </a:xfrm>
          <a:prstGeom prst="horizontalScrol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rgbClr val="FFFF00"/>
              </a:solidFill>
            </a:endParaRPr>
          </a:p>
        </p:txBody>
      </p:sp>
      <p:sp>
        <p:nvSpPr>
          <p:cNvPr id="7" name="Прямоугольник 6"/>
          <p:cNvSpPr/>
          <p:nvPr/>
        </p:nvSpPr>
        <p:spPr>
          <a:xfrm>
            <a:off x="3059832" y="1196752"/>
            <a:ext cx="5472608" cy="3539430"/>
          </a:xfrm>
          <a:prstGeom prst="rect">
            <a:avLst/>
          </a:prstGeom>
        </p:spPr>
        <p:txBody>
          <a:bodyPr wrap="square">
            <a:spAutoFit/>
          </a:bodyPr>
          <a:lstStyle/>
          <a:p>
            <a:pPr algn="just">
              <a:buFont typeface="Wingdings" pitchFamily="2" charset="2"/>
              <a:buChar char="Ø"/>
            </a:pPr>
            <a:r>
              <a:rPr lang="ru-RU" sz="1600" b="1" i="1" dirty="0" smtClean="0">
                <a:latin typeface="Franklin Gothic Book" pitchFamily="34" charset="0"/>
              </a:rPr>
              <a:t>формирование предпосылок поисковой деятельности, интеллектуальной инициативы;</a:t>
            </a:r>
          </a:p>
          <a:p>
            <a:pPr algn="just">
              <a:buFont typeface="Wingdings" pitchFamily="2" charset="2"/>
              <a:buChar char="Ø"/>
            </a:pPr>
            <a:r>
              <a:rPr lang="ru-RU" sz="1600" b="1" i="1" dirty="0" smtClean="0">
                <a:latin typeface="Franklin Gothic Book" pitchFamily="34" charset="0"/>
              </a:rPr>
              <a:t>развитие умения определять возможные методы решения проблемы с помощью взрослого, а затем и самостоятельно;</a:t>
            </a:r>
          </a:p>
          <a:p>
            <a:pPr algn="just">
              <a:buFont typeface="Wingdings" pitchFamily="2" charset="2"/>
              <a:buChar char="Ø"/>
            </a:pPr>
            <a:r>
              <a:rPr lang="ru-RU" sz="1600" b="1" i="1" dirty="0" smtClean="0">
                <a:latin typeface="Franklin Gothic Book" pitchFamily="34" charset="0"/>
              </a:rPr>
              <a:t>формирование умения применять данные методы, способствующие решению поставленной задачи, с использованием различных вариантов;</a:t>
            </a:r>
          </a:p>
          <a:p>
            <a:pPr algn="just">
              <a:buFont typeface="Wingdings" pitchFamily="2" charset="2"/>
              <a:buChar char="Ø"/>
            </a:pPr>
            <a:r>
              <a:rPr lang="ru-RU" sz="1600" b="1" i="1" dirty="0" smtClean="0">
                <a:latin typeface="Franklin Gothic Book" pitchFamily="34" charset="0"/>
              </a:rPr>
              <a:t>самостоятельное приобретение недостающих знаний из разных источников</a:t>
            </a:r>
          </a:p>
          <a:p>
            <a:pPr algn="just">
              <a:buFont typeface="Wingdings" pitchFamily="2" charset="2"/>
              <a:buChar char="Ø"/>
            </a:pPr>
            <a:r>
              <a:rPr lang="ru-RU" sz="1600" b="1" i="1" dirty="0" smtClean="0">
                <a:latin typeface="Franklin Gothic Book" pitchFamily="34" charset="0"/>
              </a:rPr>
              <a:t>развитие умений пользоваться этими знаниями для решения новых познавательных и практических задач</a:t>
            </a:r>
            <a:endParaRPr lang="ru-RU" sz="1600" b="1" i="1" dirty="0">
              <a:latin typeface="Franklin Gothic Book" pitchFamily="34" charset="0"/>
            </a:endParaRPr>
          </a:p>
        </p:txBody>
      </p:sp>
      <p:sp>
        <p:nvSpPr>
          <p:cNvPr id="8" name="Прямоугольник 7"/>
          <p:cNvSpPr/>
          <p:nvPr/>
        </p:nvSpPr>
        <p:spPr>
          <a:xfrm>
            <a:off x="3059832" y="4221088"/>
            <a:ext cx="5472608" cy="1077218"/>
          </a:xfrm>
          <a:prstGeom prst="rect">
            <a:avLst/>
          </a:prstGeom>
        </p:spPr>
        <p:txBody>
          <a:bodyPr wrap="square">
            <a:spAutoFit/>
          </a:bodyPr>
          <a:lstStyle/>
          <a:p>
            <a:pPr algn="just">
              <a:buFont typeface="Wingdings" pitchFamily="2" charset="2"/>
              <a:buChar char="Ø"/>
            </a:pPr>
            <a:r>
              <a:rPr lang="ru-RU" sz="1600" b="1" i="1" dirty="0" smtClean="0">
                <a:latin typeface="Franklin Gothic Book" pitchFamily="34" charset="0"/>
                <a:cs typeface="Cordia New" pitchFamily="34" charset="-34"/>
              </a:rPr>
              <a:t>Развитие способностей к аналитическому, критическому, творческому мышлению</a:t>
            </a:r>
          </a:p>
          <a:p>
            <a:pPr algn="just">
              <a:buFont typeface="Wingdings" pitchFamily="2" charset="2"/>
              <a:buChar char="Ø"/>
            </a:pPr>
            <a:r>
              <a:rPr lang="ru-RU" sz="1600" b="1" i="1" dirty="0" smtClean="0">
                <a:latin typeface="Franklin Gothic Book" pitchFamily="34" charset="0"/>
                <a:cs typeface="Cordia New" pitchFamily="34" charset="-34"/>
              </a:rPr>
              <a:t>Развитие важнейших компетенций для современной жизни.</a:t>
            </a:r>
            <a:endParaRPr lang="ru-RU" sz="1600" b="1" i="1" dirty="0">
              <a:latin typeface="Franklin Gothic Book" pitchFamily="34" charset="0"/>
              <a:cs typeface="Cordia New" pitchFamily="34" charset="-34"/>
            </a:endParaRPr>
          </a:p>
        </p:txBody>
      </p:sp>
    </p:spTree>
    <p:custDataLst>
      <p:tags r:id="rId1"/>
    </p:custDataLst>
  </p:cSld>
  <p:clrMapOvr>
    <a:masterClrMapping/>
  </p:clrMapOvr>
  <p:transition spd="slow" advTm="16513">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35"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000"/>
                                        <p:tgtEl>
                                          <p:spTgt spid="7"/>
                                        </p:tgtEl>
                                      </p:cBhvr>
                                    </p:animEffect>
                                    <p:anim calcmode="lin" valueType="num">
                                      <p:cBhvr>
                                        <p:cTn id="13" dur="2000" fill="hold"/>
                                        <p:tgtEl>
                                          <p:spTgt spid="7"/>
                                        </p:tgtEl>
                                        <p:attrNameLst>
                                          <p:attrName>style.rotation</p:attrName>
                                        </p:attrNameLst>
                                      </p:cBhvr>
                                      <p:tavLst>
                                        <p:tav tm="0">
                                          <p:val>
                                            <p:fltVal val="720"/>
                                          </p:val>
                                        </p:tav>
                                        <p:tav tm="100000">
                                          <p:val>
                                            <p:fltVal val="0"/>
                                          </p:val>
                                        </p:tav>
                                      </p:tavLst>
                                    </p:anim>
                                    <p:anim calcmode="lin" valueType="num">
                                      <p:cBhvr>
                                        <p:cTn id="14" dur="2000" fill="hold"/>
                                        <p:tgtEl>
                                          <p:spTgt spid="7"/>
                                        </p:tgtEl>
                                        <p:attrNameLst>
                                          <p:attrName>ppt_h</p:attrName>
                                        </p:attrNameLst>
                                      </p:cBhvr>
                                      <p:tavLst>
                                        <p:tav tm="0">
                                          <p:val>
                                            <p:fltVal val="0"/>
                                          </p:val>
                                        </p:tav>
                                        <p:tav tm="100000">
                                          <p:val>
                                            <p:strVal val="#ppt_h"/>
                                          </p:val>
                                        </p:tav>
                                      </p:tavLst>
                                    </p:anim>
                                    <p:anim calcmode="lin" valueType="num">
                                      <p:cBhvr>
                                        <p:cTn id="15" dur="2000" fill="hold"/>
                                        <p:tgtEl>
                                          <p:spTgt spid="7"/>
                                        </p:tgtEl>
                                        <p:attrNameLst>
                                          <p:attrName>ppt_w</p:attrName>
                                        </p:attrNameLst>
                                      </p:cBhvr>
                                      <p:tavLst>
                                        <p:tav tm="0">
                                          <p:val>
                                            <p:fltVal val="0"/>
                                          </p:val>
                                        </p:tav>
                                        <p:tav tm="100000">
                                          <p:val>
                                            <p:strVal val="#ppt_w"/>
                                          </p:val>
                                        </p:tav>
                                      </p:tavLst>
                                    </p:anim>
                                  </p:childTnLst>
                                </p:cTn>
                              </p:par>
                            </p:childTnLst>
                          </p:cTn>
                        </p:par>
                      </p:childTnLst>
                    </p:cTn>
                  </p:par>
                  <p:par>
                    <p:cTn id="16" fill="hold">
                      <p:stCondLst>
                        <p:cond delay="indefinite"/>
                      </p:stCondLst>
                      <p:childTnLst>
                        <p:par>
                          <p:cTn id="17" fill="hold">
                            <p:stCondLst>
                              <p:cond delay="0"/>
                            </p:stCondLst>
                            <p:childTnLst>
                              <p:par>
                                <p:cTn id="18" presetID="35"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2000"/>
                                        <p:tgtEl>
                                          <p:spTgt spid="8"/>
                                        </p:tgtEl>
                                      </p:cBhvr>
                                    </p:animEffect>
                                    <p:anim calcmode="lin" valueType="num">
                                      <p:cBhvr>
                                        <p:cTn id="21" dur="2000" fill="hold"/>
                                        <p:tgtEl>
                                          <p:spTgt spid="8"/>
                                        </p:tgtEl>
                                        <p:attrNameLst>
                                          <p:attrName>style.rotation</p:attrName>
                                        </p:attrNameLst>
                                      </p:cBhvr>
                                      <p:tavLst>
                                        <p:tav tm="0">
                                          <p:val>
                                            <p:fltVal val="720"/>
                                          </p:val>
                                        </p:tav>
                                        <p:tav tm="100000">
                                          <p:val>
                                            <p:fltVal val="0"/>
                                          </p:val>
                                        </p:tav>
                                      </p:tavLst>
                                    </p:anim>
                                    <p:anim calcmode="lin" valueType="num">
                                      <p:cBhvr>
                                        <p:cTn id="22" dur="2000" fill="hold"/>
                                        <p:tgtEl>
                                          <p:spTgt spid="8"/>
                                        </p:tgtEl>
                                        <p:attrNameLst>
                                          <p:attrName>ppt_h</p:attrName>
                                        </p:attrNameLst>
                                      </p:cBhvr>
                                      <p:tavLst>
                                        <p:tav tm="0">
                                          <p:val>
                                            <p:fltVal val="0"/>
                                          </p:val>
                                        </p:tav>
                                        <p:tav tm="100000">
                                          <p:val>
                                            <p:strVal val="#ppt_h"/>
                                          </p:val>
                                        </p:tav>
                                      </p:tavLst>
                                    </p:anim>
                                    <p:anim calcmode="lin" valueType="num">
                                      <p:cBhvr>
                                        <p:cTn id="23" dur="2000" fill="hold"/>
                                        <p:tgtEl>
                                          <p:spTgt spid="8"/>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5"/>
          <p:cNvSpPr>
            <a:spLocks noGrp="1"/>
          </p:cNvSpPr>
          <p:nvPr>
            <p:ph type="ctrTitle" idx="4294967295"/>
          </p:nvPr>
        </p:nvSpPr>
        <p:spPr>
          <a:xfrm>
            <a:off x="685800" y="2130425"/>
            <a:ext cx="7772400" cy="1470025"/>
          </a:xfrm>
        </p:spPr>
        <p:txBody>
          <a:bodyPr/>
          <a:lstStyle/>
          <a:p>
            <a:pPr eaLnBrk="1" hangingPunct="1"/>
            <a:endParaRPr lang="ru-RU" dirty="0" smtClean="0"/>
          </a:p>
        </p:txBody>
      </p:sp>
      <p:sp>
        <p:nvSpPr>
          <p:cNvPr id="23554" name="Rectangle 6"/>
          <p:cNvSpPr>
            <a:spLocks noGrp="1"/>
          </p:cNvSpPr>
          <p:nvPr>
            <p:ph type="subTitle" idx="4294967295"/>
          </p:nvPr>
        </p:nvSpPr>
        <p:spPr>
          <a:xfrm>
            <a:off x="1371600" y="3886200"/>
            <a:ext cx="6400800" cy="1752600"/>
          </a:xfrm>
        </p:spPr>
        <p:txBody>
          <a:bodyPr/>
          <a:lstStyle/>
          <a:p>
            <a:pPr marL="0" indent="0" algn="ctr" eaLnBrk="1" hangingPunct="1">
              <a:buFont typeface="Arial" charset="0"/>
              <a:buNone/>
            </a:pPr>
            <a:endParaRPr lang="ru-RU" dirty="0" smtClean="0"/>
          </a:p>
        </p:txBody>
      </p:sp>
      <p:pic>
        <p:nvPicPr>
          <p:cNvPr id="23555" name="Picture 7" descr="шаблон 2 б"/>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2" name="Прямоугольник 1"/>
          <p:cNvSpPr/>
          <p:nvPr/>
        </p:nvSpPr>
        <p:spPr>
          <a:xfrm>
            <a:off x="6492312" y="6456402"/>
            <a:ext cx="287258" cy="369332"/>
          </a:xfrm>
          <a:prstGeom prst="rect">
            <a:avLst/>
          </a:prstGeom>
        </p:spPr>
        <p:txBody>
          <a:bodyPr wrap="none">
            <a:spAutoFit/>
          </a:bodyPr>
          <a:lstStyle/>
          <a:p>
            <a:pPr algn="ct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Corsiva" panose="03010101010201010101" pitchFamily="66" charset="0"/>
              </a:rPr>
              <a:t>  </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Corsiva" panose="03010101010201010101" pitchFamily="66" charset="0"/>
            </a:endParaRPr>
          </a:p>
        </p:txBody>
      </p:sp>
      <p:sp>
        <p:nvSpPr>
          <p:cNvPr id="6" name="Прямоугольник 5"/>
          <p:cNvSpPr/>
          <p:nvPr/>
        </p:nvSpPr>
        <p:spPr>
          <a:xfrm>
            <a:off x="2016813" y="1"/>
            <a:ext cx="6731651" cy="1200329"/>
          </a:xfrm>
          <a:prstGeom prst="rect">
            <a:avLst/>
          </a:prstGeom>
          <a:noFill/>
        </p:spPr>
        <p:txBody>
          <a:bodyPr wrap="square" lIns="91440" tIns="45720" rIns="91440" bIns="45720">
            <a:spAutoFit/>
          </a:bodyPr>
          <a:lstStyle/>
          <a:p>
            <a:pPr algn="ctr"/>
            <a:r>
              <a:rPr lang="ru-RU" sz="3600" b="1" i="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Franklin Gothic Medium" pitchFamily="34" charset="0"/>
              </a:rPr>
              <a:t>Позиция детей как участников проекта: </a:t>
            </a:r>
            <a:endParaRPr lang="ru-RU" sz="3600" b="1" i="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Franklin Gothic Medium" pitchFamily="34" charset="0"/>
            </a:endParaRPr>
          </a:p>
        </p:txBody>
      </p:sp>
      <p:sp>
        <p:nvSpPr>
          <p:cNvPr id="7" name="TextBox 6"/>
          <p:cNvSpPr txBox="1"/>
          <p:nvPr/>
        </p:nvSpPr>
        <p:spPr>
          <a:xfrm>
            <a:off x="2339752" y="1382868"/>
            <a:ext cx="6660232" cy="4524315"/>
          </a:xfrm>
          <a:prstGeom prst="rect">
            <a:avLst/>
          </a:prstGeom>
          <a:effectLst>
            <a:glow rad="228600">
              <a:schemeClr val="accent3">
                <a:satMod val="17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wrap="square" rtlCol="0" anchor="ctr">
            <a:spAutoFit/>
          </a:bodyPr>
          <a:lstStyle/>
          <a:p>
            <a:pPr algn="ctr">
              <a:buBlip>
                <a:blip r:embed="rId4"/>
              </a:buBlip>
            </a:pPr>
            <a:r>
              <a:rPr lang="ru-RU" b="1" dirty="0" smtClean="0">
                <a:latin typeface="Franklin Gothic Medium" pitchFamily="34" charset="0"/>
              </a:rPr>
              <a:t>Влияют на выбор темы, форм работы в рамках проекта;</a:t>
            </a:r>
          </a:p>
          <a:p>
            <a:pPr algn="ctr">
              <a:buBlip>
                <a:blip r:embed="rId4"/>
              </a:buBlip>
            </a:pPr>
            <a:endParaRPr lang="ru-RU" b="1" dirty="0" smtClean="0">
              <a:latin typeface="Franklin Gothic Medium" pitchFamily="34" charset="0"/>
            </a:endParaRPr>
          </a:p>
          <a:p>
            <a:pPr algn="ctr">
              <a:buBlip>
                <a:blip r:embed="rId4"/>
              </a:buBlip>
            </a:pPr>
            <a:endParaRPr lang="ru-RU" b="1" dirty="0" smtClean="0">
              <a:latin typeface="Franklin Gothic Medium" pitchFamily="34" charset="0"/>
            </a:endParaRPr>
          </a:p>
          <a:p>
            <a:pPr algn="ctr">
              <a:buBlip>
                <a:blip r:embed="rId4"/>
              </a:buBlip>
            </a:pPr>
            <a:r>
              <a:rPr lang="ru-RU" b="1" dirty="0" smtClean="0">
                <a:latin typeface="Franklin Gothic Medium" pitchFamily="34" charset="0"/>
              </a:rPr>
              <a:t> Устанавливают последовательность и общую продолжительность выполнения  самостоятельно выбранной деятельности:</a:t>
            </a:r>
          </a:p>
          <a:p>
            <a:pPr algn="ctr">
              <a:buBlip>
                <a:blip r:embed="rId4"/>
              </a:buBlip>
            </a:pPr>
            <a:endParaRPr lang="ru-RU" b="1" dirty="0" smtClean="0">
              <a:latin typeface="Franklin Gothic Medium" pitchFamily="34" charset="0"/>
            </a:endParaRPr>
          </a:p>
          <a:p>
            <a:pPr algn="ctr"/>
            <a:endParaRPr lang="ru-RU" b="1" dirty="0" smtClean="0">
              <a:latin typeface="Franklin Gothic Medium" pitchFamily="34" charset="0"/>
            </a:endParaRPr>
          </a:p>
          <a:p>
            <a:pPr algn="ctr">
              <a:buBlip>
                <a:blip r:embed="rId4"/>
              </a:buBlip>
            </a:pPr>
            <a:r>
              <a:rPr lang="ru-RU" b="1" dirty="0" smtClean="0">
                <a:latin typeface="Franklin Gothic Medium" pitchFamily="34" charset="0"/>
              </a:rPr>
              <a:t> Выступают в роли инициаторов, активных участников, а не исполнителей указаний взрослых;</a:t>
            </a:r>
          </a:p>
          <a:p>
            <a:pPr algn="ctr">
              <a:buBlip>
                <a:blip r:embed="rId4"/>
              </a:buBlip>
            </a:pPr>
            <a:endParaRPr lang="ru-RU" b="1" dirty="0" smtClean="0">
              <a:latin typeface="Franklin Gothic Medium" pitchFamily="34" charset="0"/>
            </a:endParaRPr>
          </a:p>
          <a:p>
            <a:pPr algn="ctr"/>
            <a:endParaRPr lang="ru-RU" b="1" dirty="0" smtClean="0">
              <a:latin typeface="Franklin Gothic Medium" pitchFamily="34" charset="0"/>
            </a:endParaRPr>
          </a:p>
          <a:p>
            <a:pPr algn="ctr">
              <a:buBlip>
                <a:blip r:embed="rId4"/>
              </a:buBlip>
            </a:pPr>
            <a:r>
              <a:rPr lang="ru-RU" b="1" dirty="0" smtClean="0">
                <a:latin typeface="Franklin Gothic Medium" pitchFamily="34" charset="0"/>
              </a:rPr>
              <a:t> Реализуют свои интересы, потребности в знаниях, общении, игре и других видах деятельности, в основном самостоятельно, принимая решение об участии или неучастии в общем проекте или конкретном действии</a:t>
            </a:r>
            <a:endParaRPr lang="ru-RU" b="1" dirty="0">
              <a:latin typeface="Franklin Gothic Medium" pitchFamily="34" charset="0"/>
            </a:endParaRPr>
          </a:p>
        </p:txBody>
      </p:sp>
      <p:sp>
        <p:nvSpPr>
          <p:cNvPr id="12" name="5-конечная звезда 11"/>
          <p:cNvSpPr/>
          <p:nvPr/>
        </p:nvSpPr>
        <p:spPr>
          <a:xfrm>
            <a:off x="8532440" y="1628800"/>
            <a:ext cx="395536" cy="360040"/>
          </a:xfrm>
          <a:prstGeom prst="star5">
            <a:avLst/>
          </a:prstGeom>
          <a:solidFill>
            <a:srgbClr val="FFFF00"/>
          </a:solidFill>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5-конечная звезда 12"/>
          <p:cNvSpPr/>
          <p:nvPr/>
        </p:nvSpPr>
        <p:spPr>
          <a:xfrm>
            <a:off x="2627784" y="1844824"/>
            <a:ext cx="432048" cy="432048"/>
          </a:xfrm>
          <a:prstGeom prst="star5">
            <a:avLst/>
          </a:prstGeom>
          <a:solidFill>
            <a:srgbClr val="FFFF00"/>
          </a:solidFill>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5-конечная звезда 13"/>
          <p:cNvSpPr/>
          <p:nvPr/>
        </p:nvSpPr>
        <p:spPr>
          <a:xfrm>
            <a:off x="3419872" y="2996952"/>
            <a:ext cx="576064" cy="432048"/>
          </a:xfrm>
          <a:prstGeom prst="star5">
            <a:avLst/>
          </a:prstGeom>
          <a:solidFill>
            <a:srgbClr val="FFFF00"/>
          </a:solidFill>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5-конечная звезда 14"/>
          <p:cNvSpPr/>
          <p:nvPr/>
        </p:nvSpPr>
        <p:spPr>
          <a:xfrm>
            <a:off x="8388424" y="4005064"/>
            <a:ext cx="504056" cy="504056"/>
          </a:xfrm>
          <a:prstGeom prst="star5">
            <a:avLst/>
          </a:prstGeom>
          <a:solidFill>
            <a:srgbClr val="FFFF00"/>
          </a:solidFill>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5-конечная звезда 15"/>
          <p:cNvSpPr/>
          <p:nvPr/>
        </p:nvSpPr>
        <p:spPr>
          <a:xfrm>
            <a:off x="3419872" y="4149080"/>
            <a:ext cx="432048" cy="432048"/>
          </a:xfrm>
          <a:prstGeom prst="star5">
            <a:avLst/>
          </a:prstGeom>
          <a:solidFill>
            <a:srgbClr val="FFFF00"/>
          </a:solidFill>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5-конечная звезда 16"/>
          <p:cNvSpPr/>
          <p:nvPr/>
        </p:nvSpPr>
        <p:spPr>
          <a:xfrm>
            <a:off x="7308304" y="3068960"/>
            <a:ext cx="432048" cy="432048"/>
          </a:xfrm>
          <a:prstGeom prst="star5">
            <a:avLst/>
          </a:prstGeom>
          <a:solidFill>
            <a:srgbClr val="FFFF00"/>
          </a:solidFill>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5-конечная звезда 17"/>
          <p:cNvSpPr/>
          <p:nvPr/>
        </p:nvSpPr>
        <p:spPr>
          <a:xfrm>
            <a:off x="5436096" y="3140968"/>
            <a:ext cx="504056" cy="432048"/>
          </a:xfrm>
          <a:prstGeom prst="star5">
            <a:avLst/>
          </a:prstGeom>
          <a:solidFill>
            <a:srgbClr val="FFFF00"/>
          </a:solidFill>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ustDataLst>
      <p:tags r:id="rId1"/>
    </p:custDataLst>
  </p:cSld>
  <p:clrMapOvr>
    <a:masterClrMapping/>
  </p:clrMapOvr>
  <p:transition spd="slow" advTm="5323">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ppt_x</p:attrName>
                                        </p:attrNameLst>
                                      </p:cBhvr>
                                      <p:tavLst>
                                        <p:tav tm="0">
                                          <p:val>
                                            <p:strVal val="#ppt_x-.2"/>
                                          </p:val>
                                        </p:tav>
                                        <p:tav tm="100000">
                                          <p:val>
                                            <p:strVal val="#ppt_x"/>
                                          </p:val>
                                        </p:tav>
                                      </p:tavLst>
                                    </p:anim>
                                    <p:anim calcmode="lin" valueType="num">
                                      <p:cBhvr>
                                        <p:cTn id="8"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heckerboard(across)">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p:cNvSpPr>
          <p:nvPr>
            <p:ph type="title" idx="4294967295"/>
          </p:nvPr>
        </p:nvSpPr>
        <p:spPr/>
        <p:txBody>
          <a:bodyPr/>
          <a:lstStyle/>
          <a:p>
            <a:pPr eaLnBrk="1" hangingPunct="1"/>
            <a:endParaRPr lang="ru-RU" dirty="0" smtClean="0"/>
          </a:p>
        </p:txBody>
      </p:sp>
      <p:sp>
        <p:nvSpPr>
          <p:cNvPr id="26626" name="Rectangle 3"/>
          <p:cNvSpPr>
            <a:spLocks noGrp="1"/>
          </p:cNvSpPr>
          <p:nvPr>
            <p:ph type="body" idx="4294967295"/>
          </p:nvPr>
        </p:nvSpPr>
        <p:spPr/>
        <p:txBody>
          <a:bodyPr/>
          <a:lstStyle/>
          <a:p>
            <a:pPr eaLnBrk="1" hangingPunct="1"/>
            <a:endParaRPr lang="ru-RU" dirty="0" smtClean="0"/>
          </a:p>
        </p:txBody>
      </p:sp>
      <p:pic>
        <p:nvPicPr>
          <p:cNvPr id="26627" name="Picture 4" descr="шаблон 2 в"/>
          <p:cNvPicPr>
            <a:picLocks noChangeAspect="1" noChangeArrowheads="1"/>
          </p:cNvPicPr>
          <p:nvPr/>
        </p:nvPicPr>
        <p:blipFill>
          <a:blip r:embed="rId3" cstate="screen"/>
          <a:srcRect/>
          <a:stretch>
            <a:fillRect/>
          </a:stretch>
        </p:blipFill>
        <p:spPr bwMode="auto">
          <a:xfrm>
            <a:off x="-51762" y="-54248"/>
            <a:ext cx="9216330" cy="6912248"/>
          </a:xfrm>
          <a:prstGeom prst="rect">
            <a:avLst/>
          </a:prstGeom>
          <a:noFill/>
          <a:ln w="9525">
            <a:noFill/>
            <a:miter lim="800000"/>
            <a:headEnd/>
            <a:tailEnd/>
          </a:ln>
        </p:spPr>
      </p:pic>
      <p:sp>
        <p:nvSpPr>
          <p:cNvPr id="26628" name="Прямоугольник 6"/>
          <p:cNvSpPr>
            <a:spLocks noChangeArrowheads="1"/>
          </p:cNvSpPr>
          <p:nvPr/>
        </p:nvSpPr>
        <p:spPr bwMode="auto">
          <a:xfrm>
            <a:off x="-252413" y="5445125"/>
            <a:ext cx="2663826" cy="369888"/>
          </a:xfrm>
          <a:prstGeom prst="rect">
            <a:avLst/>
          </a:prstGeom>
          <a:noFill/>
          <a:ln w="9525">
            <a:noFill/>
            <a:miter lim="800000"/>
            <a:headEnd/>
            <a:tailEnd/>
          </a:ln>
        </p:spPr>
        <p:txBody>
          <a:bodyPr>
            <a:spAutoFit/>
          </a:bodyPr>
          <a:lstStyle/>
          <a:p>
            <a:pPr algn="just"/>
            <a:r>
              <a:rPr lang="ru-RU" b="1" dirty="0">
                <a:solidFill>
                  <a:srgbClr val="FFC000"/>
                </a:solidFill>
                <a:latin typeface="Comic Sans MS" pitchFamily="66" charset="0"/>
              </a:rPr>
              <a:t>.</a:t>
            </a:r>
          </a:p>
        </p:txBody>
      </p:sp>
      <p:sp>
        <p:nvSpPr>
          <p:cNvPr id="2" name="Прямоугольник 1"/>
          <p:cNvSpPr/>
          <p:nvPr/>
        </p:nvSpPr>
        <p:spPr>
          <a:xfrm>
            <a:off x="6522828" y="6488668"/>
            <a:ext cx="287258" cy="369332"/>
          </a:xfrm>
          <a:prstGeom prst="rect">
            <a:avLst/>
          </a:prstGeom>
        </p:spPr>
        <p:txBody>
          <a:bodyPr wrap="none">
            <a:spAutoFit/>
          </a:bodyPr>
          <a:lstStyle/>
          <a:p>
            <a:pPr algn="ct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Corsiva" panose="03010101010201010101" pitchFamily="66" charset="0"/>
              </a:rPr>
              <a:t>  </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Corsiva" panose="03010101010201010101" pitchFamily="66" charset="0"/>
            </a:endParaRPr>
          </a:p>
        </p:txBody>
      </p:sp>
      <p:sp>
        <p:nvSpPr>
          <p:cNvPr id="7" name="Прямоугольник 6"/>
          <p:cNvSpPr/>
          <p:nvPr/>
        </p:nvSpPr>
        <p:spPr>
          <a:xfrm>
            <a:off x="2286000" y="2492896"/>
            <a:ext cx="4572000" cy="3477875"/>
          </a:xfrm>
          <a:prstGeom prst="rect">
            <a:avLst/>
          </a:prstGeom>
        </p:spPr>
        <p:txBody>
          <a:bodyPr wrap="square">
            <a:spAutoFit/>
          </a:bodyPr>
          <a:lstStyle/>
          <a:p>
            <a:pPr marL="365760" indent="-283464" eaLnBrk="1" fontAlgn="auto" hangingPunct="1">
              <a:spcAft>
                <a:spcPts val="0"/>
              </a:spcAft>
              <a:buFont typeface="Arial" pitchFamily="34" charset="0"/>
              <a:buNone/>
              <a:defRPr/>
            </a:pPr>
            <a:r>
              <a:rPr lang="ru-RU" sz="2000" b="1" dirty="0" smtClean="0">
                <a:latin typeface="Franklin Gothic Medium" pitchFamily="34" charset="0"/>
                <a:cs typeface="Times New Roman" pitchFamily="18" charset="0"/>
              </a:rPr>
              <a:t>1 - </a:t>
            </a:r>
            <a:r>
              <a:rPr lang="ru-RU" sz="2000" b="1" dirty="0" smtClean="0">
                <a:solidFill>
                  <a:srgbClr val="C00000"/>
                </a:solidFill>
                <a:latin typeface="Franklin Gothic Medium" pitchFamily="34" charset="0"/>
                <a:cs typeface="Times New Roman" pitchFamily="18" charset="0"/>
              </a:rPr>
              <a:t>П</a:t>
            </a:r>
            <a:r>
              <a:rPr lang="ru-RU" sz="2000" b="1" dirty="0" smtClean="0">
                <a:latin typeface="Franklin Gothic Medium" pitchFamily="34" charset="0"/>
                <a:cs typeface="Times New Roman" pitchFamily="18" charset="0"/>
              </a:rPr>
              <a:t>роблема;</a:t>
            </a:r>
          </a:p>
          <a:p>
            <a:pPr marL="365760" indent="-283464" eaLnBrk="1" fontAlgn="auto" hangingPunct="1">
              <a:spcAft>
                <a:spcPts val="0"/>
              </a:spcAft>
              <a:buFont typeface="Arial" pitchFamily="34" charset="0"/>
              <a:buNone/>
              <a:defRPr/>
            </a:pPr>
            <a:r>
              <a:rPr lang="ru-RU" sz="2000" b="1" dirty="0" smtClean="0">
                <a:latin typeface="Franklin Gothic Medium" pitchFamily="34" charset="0"/>
                <a:cs typeface="Times New Roman" pitchFamily="18" charset="0"/>
              </a:rPr>
              <a:t>2 - </a:t>
            </a:r>
            <a:r>
              <a:rPr lang="ru-RU" sz="2000" b="1" dirty="0" smtClean="0">
                <a:solidFill>
                  <a:srgbClr val="C00000"/>
                </a:solidFill>
                <a:latin typeface="Franklin Gothic Medium" pitchFamily="34" charset="0"/>
                <a:cs typeface="Times New Roman" pitchFamily="18" charset="0"/>
              </a:rPr>
              <a:t>П</a:t>
            </a:r>
            <a:r>
              <a:rPr lang="ru-RU" sz="2000" b="1" dirty="0" smtClean="0">
                <a:latin typeface="Franklin Gothic Medium" pitchFamily="34" charset="0"/>
                <a:cs typeface="Times New Roman" pitchFamily="18" charset="0"/>
              </a:rPr>
              <a:t>роектирование </a:t>
            </a:r>
          </a:p>
          <a:p>
            <a:pPr marL="365760" indent="-283464" eaLnBrk="1" fontAlgn="auto" hangingPunct="1">
              <a:spcAft>
                <a:spcPts val="0"/>
              </a:spcAft>
              <a:buFont typeface="Arial" pitchFamily="34" charset="0"/>
              <a:buNone/>
              <a:defRPr/>
            </a:pPr>
            <a:r>
              <a:rPr lang="ru-RU" sz="2000" b="1" dirty="0" smtClean="0">
                <a:latin typeface="Franklin Gothic Medium" pitchFamily="34" charset="0"/>
                <a:cs typeface="Times New Roman" pitchFamily="18" charset="0"/>
              </a:rPr>
              <a:t>      (планирование);</a:t>
            </a:r>
          </a:p>
          <a:p>
            <a:pPr marL="365760" indent="-283464" eaLnBrk="1" fontAlgn="auto" hangingPunct="1">
              <a:spcAft>
                <a:spcPts val="0"/>
              </a:spcAft>
              <a:buFont typeface="Arial" pitchFamily="34" charset="0"/>
              <a:buNone/>
              <a:defRPr/>
            </a:pPr>
            <a:r>
              <a:rPr lang="ru-RU" sz="2000" b="1" dirty="0" smtClean="0">
                <a:latin typeface="Franklin Gothic Medium" pitchFamily="34" charset="0"/>
                <a:cs typeface="Times New Roman" pitchFamily="18" charset="0"/>
              </a:rPr>
              <a:t>3 - </a:t>
            </a:r>
            <a:r>
              <a:rPr lang="ru-RU" sz="2000" b="1" dirty="0" smtClean="0">
                <a:solidFill>
                  <a:srgbClr val="C00000"/>
                </a:solidFill>
                <a:latin typeface="Franklin Gothic Medium" pitchFamily="34" charset="0"/>
                <a:cs typeface="Times New Roman" pitchFamily="18" charset="0"/>
              </a:rPr>
              <a:t>П</a:t>
            </a:r>
            <a:r>
              <a:rPr lang="ru-RU" sz="2000" b="1" dirty="0" smtClean="0">
                <a:latin typeface="Franklin Gothic Medium" pitchFamily="34" charset="0"/>
                <a:cs typeface="Times New Roman" pitchFamily="18" charset="0"/>
              </a:rPr>
              <a:t>оиск информации;</a:t>
            </a:r>
          </a:p>
          <a:p>
            <a:pPr marL="365760" indent="-283464" eaLnBrk="1" fontAlgn="auto" hangingPunct="1">
              <a:spcAft>
                <a:spcPts val="0"/>
              </a:spcAft>
              <a:buFont typeface="Arial" pitchFamily="34" charset="0"/>
              <a:buNone/>
              <a:defRPr/>
            </a:pPr>
            <a:r>
              <a:rPr lang="ru-RU" sz="2000" b="1" dirty="0" smtClean="0">
                <a:latin typeface="Franklin Gothic Medium" pitchFamily="34" charset="0"/>
                <a:cs typeface="Times New Roman" pitchFamily="18" charset="0"/>
              </a:rPr>
              <a:t>4 - </a:t>
            </a:r>
            <a:r>
              <a:rPr lang="ru-RU" sz="2000" b="1" dirty="0" smtClean="0">
                <a:solidFill>
                  <a:srgbClr val="C00000"/>
                </a:solidFill>
                <a:latin typeface="Franklin Gothic Medium" pitchFamily="34" charset="0"/>
                <a:cs typeface="Times New Roman" pitchFamily="18" charset="0"/>
              </a:rPr>
              <a:t>П</a:t>
            </a:r>
            <a:r>
              <a:rPr lang="ru-RU" sz="2000" b="1" dirty="0" smtClean="0">
                <a:latin typeface="Franklin Gothic Medium" pitchFamily="34" charset="0"/>
                <a:cs typeface="Times New Roman" pitchFamily="18" charset="0"/>
              </a:rPr>
              <a:t>родукт;</a:t>
            </a:r>
          </a:p>
          <a:p>
            <a:pPr marL="365760" indent="-283464" eaLnBrk="1" fontAlgn="auto" hangingPunct="1">
              <a:spcAft>
                <a:spcPts val="0"/>
              </a:spcAft>
              <a:buFont typeface="Arial" pitchFamily="34" charset="0"/>
              <a:buNone/>
              <a:defRPr/>
            </a:pPr>
            <a:r>
              <a:rPr lang="ru-RU" sz="2000" b="1" dirty="0" smtClean="0">
                <a:latin typeface="Franklin Gothic Medium" pitchFamily="34" charset="0"/>
                <a:cs typeface="Times New Roman" pitchFamily="18" charset="0"/>
              </a:rPr>
              <a:t>5 - </a:t>
            </a:r>
            <a:r>
              <a:rPr lang="ru-RU" sz="2000" b="1" dirty="0" smtClean="0">
                <a:solidFill>
                  <a:srgbClr val="C00000"/>
                </a:solidFill>
                <a:latin typeface="Franklin Gothic Medium" pitchFamily="34" charset="0"/>
                <a:cs typeface="Times New Roman" pitchFamily="18" charset="0"/>
              </a:rPr>
              <a:t>П</a:t>
            </a:r>
            <a:r>
              <a:rPr lang="ru-RU" sz="2000" b="1" dirty="0" smtClean="0">
                <a:latin typeface="Franklin Gothic Medium" pitchFamily="34" charset="0"/>
                <a:cs typeface="Times New Roman" pitchFamily="18" charset="0"/>
              </a:rPr>
              <a:t>резентация.</a:t>
            </a:r>
          </a:p>
          <a:p>
            <a:pPr marL="365760" indent="-283464" eaLnBrk="1" fontAlgn="auto" hangingPunct="1">
              <a:spcAft>
                <a:spcPts val="0"/>
              </a:spcAft>
              <a:buFont typeface="Arial" pitchFamily="34" charset="0"/>
              <a:buNone/>
              <a:defRPr/>
            </a:pPr>
            <a:r>
              <a:rPr lang="ru-RU" sz="2000" b="1" dirty="0" smtClean="0">
                <a:latin typeface="Franklin Gothic Medium" pitchFamily="34" charset="0"/>
                <a:cs typeface="Times New Roman" pitchFamily="18" charset="0"/>
              </a:rPr>
              <a:t>Шестое «</a:t>
            </a:r>
            <a:r>
              <a:rPr lang="ru-RU" sz="2000" b="1" dirty="0" smtClean="0">
                <a:solidFill>
                  <a:srgbClr val="C00000"/>
                </a:solidFill>
                <a:latin typeface="Franklin Gothic Medium" pitchFamily="34" charset="0"/>
                <a:cs typeface="Times New Roman" pitchFamily="18" charset="0"/>
              </a:rPr>
              <a:t>П</a:t>
            </a:r>
            <a:r>
              <a:rPr lang="ru-RU" sz="2000" b="1" dirty="0" smtClean="0">
                <a:latin typeface="Franklin Gothic Medium" pitchFamily="34" charset="0"/>
                <a:cs typeface="Times New Roman" pitchFamily="18" charset="0"/>
              </a:rPr>
              <a:t>» проекта- это его портфолио, папка, в которой собраны рабочие материалы, в том числе планы, отчеты, рисунки, схемы, карты, таблицы.</a:t>
            </a:r>
            <a:endParaRPr lang="ru-RU" sz="2000" dirty="0">
              <a:latin typeface="Franklin Gothic Medium" pitchFamily="34" charset="0"/>
              <a:cs typeface="Times New Roman" pitchFamily="18" charset="0"/>
            </a:endParaRPr>
          </a:p>
        </p:txBody>
      </p:sp>
      <p:pic>
        <p:nvPicPr>
          <p:cNvPr id="14338" name="Picture 2" descr="http://mykartinka.ru/_ph/22/5294572.jpg?1446074526"/>
          <p:cNvPicPr>
            <a:picLocks noChangeAspect="1" noChangeArrowheads="1"/>
          </p:cNvPicPr>
          <p:nvPr/>
        </p:nvPicPr>
        <p:blipFill>
          <a:blip r:embed="rId4" cstate="screen"/>
          <a:srcRect/>
          <a:stretch>
            <a:fillRect/>
          </a:stretch>
        </p:blipFill>
        <p:spPr bwMode="auto">
          <a:xfrm>
            <a:off x="6588224" y="3140968"/>
            <a:ext cx="2145229" cy="134076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9" name="Прямоугольник 8"/>
          <p:cNvSpPr/>
          <p:nvPr/>
        </p:nvSpPr>
        <p:spPr>
          <a:xfrm>
            <a:off x="755576" y="1772816"/>
            <a:ext cx="6840759" cy="769441"/>
          </a:xfrm>
          <a:prstGeom prst="rect">
            <a:avLst/>
          </a:prstGeom>
          <a:noFill/>
        </p:spPr>
        <p:txBody>
          <a:bodyPr wrap="square" lIns="91440" tIns="45720" rIns="91440" bIns="45720">
            <a:spAutoFit/>
          </a:bodyPr>
          <a:lstStyle/>
          <a:p>
            <a:pPr algn="ctr"/>
            <a:r>
              <a:rPr lang="ru-RU" sz="4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Monotype Corsiva" pitchFamily="66" charset="0"/>
              </a:rPr>
              <a:t>ПРОЕКТ – ЭТО 5 «П»</a:t>
            </a:r>
            <a:endParaRPr lang="ru-RU" sz="4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Monotype Corsiva" pitchFamily="66" charset="0"/>
            </a:endParaRPr>
          </a:p>
        </p:txBody>
      </p:sp>
      <p:sp>
        <p:nvSpPr>
          <p:cNvPr id="10" name="TextBox 9"/>
          <p:cNvSpPr txBox="1"/>
          <p:nvPr/>
        </p:nvSpPr>
        <p:spPr>
          <a:xfrm>
            <a:off x="251520" y="0"/>
            <a:ext cx="5760640" cy="646331"/>
          </a:xfrm>
          <a:prstGeom prst="rect">
            <a:avLst/>
          </a:prstGeom>
          <a:noFill/>
        </p:spPr>
        <p:txBody>
          <a:bodyPr wrap="square" rtlCol="0">
            <a:spAutoFit/>
          </a:bodyPr>
          <a:lstStyle/>
          <a:p>
            <a:r>
              <a:rPr lang="ru-RU" b="1" i="1" dirty="0" smtClean="0">
                <a:solidFill>
                  <a:srgbClr val="C00000"/>
                </a:solidFill>
                <a:latin typeface="Monotype Corsiva" pitchFamily="66" charset="0"/>
              </a:rPr>
              <a:t>КАЖДЫЙ АВТОР ТРАКТУЕТ ПРОЕКТ ПО РАЗНОМУ, ПОЭТОМУ ОПРЕДЕЛЕНИЙ - МНОГО</a:t>
            </a:r>
            <a:endParaRPr lang="ru-RU" b="1" i="1" dirty="0">
              <a:solidFill>
                <a:srgbClr val="C00000"/>
              </a:solidFill>
              <a:latin typeface="Monotype Corsiva" pitchFamily="66" charset="0"/>
            </a:endParaRPr>
          </a:p>
        </p:txBody>
      </p:sp>
      <p:sp>
        <p:nvSpPr>
          <p:cNvPr id="11" name="TextBox 10"/>
          <p:cNvSpPr txBox="1"/>
          <p:nvPr/>
        </p:nvSpPr>
        <p:spPr>
          <a:xfrm>
            <a:off x="755576" y="2033464"/>
            <a:ext cx="489942" cy="4419872"/>
          </a:xfrm>
          <a:prstGeom prst="rect">
            <a:avLst/>
          </a:prstGeom>
        </p:spPr>
        <p:style>
          <a:lnRef idx="1">
            <a:schemeClr val="accent2"/>
          </a:lnRef>
          <a:fillRef idx="1003">
            <a:schemeClr val="lt2"/>
          </a:fillRef>
          <a:effectRef idx="1">
            <a:schemeClr val="accent2"/>
          </a:effectRef>
          <a:fontRef idx="minor">
            <a:schemeClr val="dk1"/>
          </a:fontRef>
        </p:style>
        <p:txBody>
          <a:bodyPr vert="wordArtVert" wrap="square" rtlCol="0">
            <a:spAutoFit/>
          </a:bodyPr>
          <a:lstStyle/>
          <a:p>
            <a:r>
              <a:rPr lang="ru-RU" b="1" dirty="0" smtClean="0">
                <a:solidFill>
                  <a:schemeClr val="accent2">
                    <a:lumMod val="50000"/>
                  </a:schemeClr>
                </a:solidFill>
                <a:latin typeface="Franklin Gothic Medium" pitchFamily="34" charset="0"/>
              </a:rPr>
              <a:t>ВОТ ЕЩЁ ОДНО</a:t>
            </a:r>
            <a:endParaRPr lang="ru-RU" b="1" dirty="0">
              <a:solidFill>
                <a:schemeClr val="accent2">
                  <a:lumMod val="50000"/>
                </a:schemeClr>
              </a:solidFill>
              <a:latin typeface="Franklin Gothic Medium" pitchFamily="34" charset="0"/>
            </a:endParaRPr>
          </a:p>
        </p:txBody>
      </p:sp>
      <p:cxnSp>
        <p:nvCxnSpPr>
          <p:cNvPr id="14" name="Прямая со стрелкой 13"/>
          <p:cNvCxnSpPr/>
          <p:nvPr/>
        </p:nvCxnSpPr>
        <p:spPr>
          <a:xfrm>
            <a:off x="1403648" y="2492896"/>
            <a:ext cx="720080" cy="72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flipV="1">
            <a:off x="1475656" y="4725144"/>
            <a:ext cx="720080" cy="10081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a:off x="1403648" y="4005064"/>
            <a:ext cx="7920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transition spd="slow" advTm="10602">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1"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770" decel="100000"/>
                                        <p:tgtEl>
                                          <p:spTgt spid="11"/>
                                        </p:tgtEl>
                                      </p:cBhvr>
                                    </p:animEffect>
                                    <p:animScale>
                                      <p:cBhvr>
                                        <p:cTn id="13" dur="770" decel="100000"/>
                                        <p:tgtEl>
                                          <p:spTgt spid="11"/>
                                        </p:tgtEl>
                                      </p:cBhvr>
                                      <p:from x="10000" y="10000"/>
                                      <p:to x="200000" y="450000"/>
                                    </p:animScale>
                                    <p:animScale>
                                      <p:cBhvr>
                                        <p:cTn id="14" dur="1230" accel="100000" fill="hold">
                                          <p:stCondLst>
                                            <p:cond delay="770"/>
                                          </p:stCondLst>
                                        </p:cTn>
                                        <p:tgtEl>
                                          <p:spTgt spid="11"/>
                                        </p:tgtEl>
                                      </p:cBhvr>
                                      <p:from x="200000" y="450000"/>
                                      <p:to x="100000" y="100000"/>
                                    </p:animScale>
                                    <p:set>
                                      <p:cBhvr>
                                        <p:cTn id="15" dur="770" fill="hold"/>
                                        <p:tgtEl>
                                          <p:spTgt spid="11"/>
                                        </p:tgtEl>
                                        <p:attrNameLst>
                                          <p:attrName>ppt_x</p:attrName>
                                        </p:attrNameLst>
                                      </p:cBhvr>
                                      <p:to>
                                        <p:strVal val="(0.5)"/>
                                      </p:to>
                                    </p:set>
                                    <p:anim from="(0.5)" to="(#ppt_x)" calcmode="lin" valueType="num">
                                      <p:cBhvr>
                                        <p:cTn id="16" dur="1230" accel="100000" fill="hold">
                                          <p:stCondLst>
                                            <p:cond delay="770"/>
                                          </p:stCondLst>
                                        </p:cTn>
                                        <p:tgtEl>
                                          <p:spTgt spid="11"/>
                                        </p:tgtEl>
                                        <p:attrNameLst>
                                          <p:attrName>ppt_x</p:attrName>
                                        </p:attrNameLst>
                                      </p:cBhvr>
                                    </p:anim>
                                    <p:set>
                                      <p:cBhvr>
                                        <p:cTn id="17" dur="770" fill="hold"/>
                                        <p:tgtEl>
                                          <p:spTgt spid="11"/>
                                        </p:tgtEl>
                                        <p:attrNameLst>
                                          <p:attrName>ppt_y</p:attrName>
                                        </p:attrNameLst>
                                      </p:cBhvr>
                                      <p:to>
                                        <p:strVal val="(#ppt_y+0.4)"/>
                                      </p:to>
                                    </p:set>
                                    <p:anim from="(#ppt_y+0.4)" to="(#ppt_y)" calcmode="lin" valueType="num">
                                      <p:cBhvr>
                                        <p:cTn id="18" dur="1230" accel="100000" fill="hold">
                                          <p:stCondLst>
                                            <p:cond delay="770"/>
                                          </p:stCondLst>
                                        </p:cTn>
                                        <p:tgtEl>
                                          <p:spTgt spid="11"/>
                                        </p:tgtEl>
                                        <p:attrNameLst>
                                          <p:attrName>ppt_y</p:attrName>
                                        </p:attrNameLst>
                                      </p:cBhvr>
                                    </p:anim>
                                  </p:childTnLst>
                                </p:cTn>
                              </p:par>
                            </p:childTnLst>
                          </p:cTn>
                        </p:par>
                      </p:childTnLst>
                    </p:cTn>
                  </p:par>
                  <p:par>
                    <p:cTn id="19" fill="hold">
                      <p:stCondLst>
                        <p:cond delay="indefinite"/>
                      </p:stCondLst>
                      <p:childTnLst>
                        <p:par>
                          <p:cTn id="20" fill="hold">
                            <p:stCondLst>
                              <p:cond delay="0"/>
                            </p:stCondLst>
                            <p:childTnLst>
                              <p:par>
                                <p:cTn id="21" presetID="49" presetClass="entr" presetSubtype="0" decel="10000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 calcmode="lin" valueType="num">
                                      <p:cBhvr>
                                        <p:cTn id="25" dur="500" fill="hold"/>
                                        <p:tgtEl>
                                          <p:spTgt spid="9"/>
                                        </p:tgtEl>
                                        <p:attrNameLst>
                                          <p:attrName>style.rotation</p:attrName>
                                        </p:attrNameLst>
                                      </p:cBhvr>
                                      <p:tavLst>
                                        <p:tav tm="0">
                                          <p:val>
                                            <p:fltVal val="360"/>
                                          </p:val>
                                        </p:tav>
                                        <p:tav tm="100000">
                                          <p:val>
                                            <p:fltVal val="0"/>
                                          </p:val>
                                        </p:tav>
                                      </p:tavLst>
                                    </p:anim>
                                    <p:animEffect transition="in" filter="fad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5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770" decel="100000"/>
                                        <p:tgtEl>
                                          <p:spTgt spid="7"/>
                                        </p:tgtEl>
                                      </p:cBhvr>
                                    </p:animEffect>
                                    <p:animScale>
                                      <p:cBhvr>
                                        <p:cTn id="32" dur="770" decel="100000"/>
                                        <p:tgtEl>
                                          <p:spTgt spid="7"/>
                                        </p:tgtEl>
                                      </p:cBhvr>
                                      <p:from x="10000" y="10000"/>
                                      <p:to x="200000" y="450000"/>
                                    </p:animScale>
                                    <p:animScale>
                                      <p:cBhvr>
                                        <p:cTn id="33" dur="1230" accel="100000" fill="hold">
                                          <p:stCondLst>
                                            <p:cond delay="770"/>
                                          </p:stCondLst>
                                        </p:cTn>
                                        <p:tgtEl>
                                          <p:spTgt spid="7"/>
                                        </p:tgtEl>
                                      </p:cBhvr>
                                      <p:from x="200000" y="450000"/>
                                      <p:to x="100000" y="100000"/>
                                    </p:animScale>
                                    <p:set>
                                      <p:cBhvr>
                                        <p:cTn id="34" dur="770" fill="hold"/>
                                        <p:tgtEl>
                                          <p:spTgt spid="7"/>
                                        </p:tgtEl>
                                        <p:attrNameLst>
                                          <p:attrName>ppt_x</p:attrName>
                                        </p:attrNameLst>
                                      </p:cBhvr>
                                      <p:to>
                                        <p:strVal val="(0.5)"/>
                                      </p:to>
                                    </p:set>
                                    <p:anim from="(0.5)" to="(#ppt_x)" calcmode="lin" valueType="num">
                                      <p:cBhvr>
                                        <p:cTn id="35" dur="1230" accel="100000" fill="hold">
                                          <p:stCondLst>
                                            <p:cond delay="770"/>
                                          </p:stCondLst>
                                        </p:cTn>
                                        <p:tgtEl>
                                          <p:spTgt spid="7"/>
                                        </p:tgtEl>
                                        <p:attrNameLst>
                                          <p:attrName>ppt_x</p:attrName>
                                        </p:attrNameLst>
                                      </p:cBhvr>
                                    </p:anim>
                                    <p:set>
                                      <p:cBhvr>
                                        <p:cTn id="36" dur="770" fill="hold"/>
                                        <p:tgtEl>
                                          <p:spTgt spid="7"/>
                                        </p:tgtEl>
                                        <p:attrNameLst>
                                          <p:attrName>ppt_y</p:attrName>
                                        </p:attrNameLst>
                                      </p:cBhvr>
                                      <p:to>
                                        <p:strVal val="(#ppt_y+0.4)"/>
                                      </p:to>
                                    </p:set>
                                    <p:anim from="(#ppt_y+0.4)" to="(#ppt_y)" calcmode="lin" valueType="num">
                                      <p:cBhvr>
                                        <p:cTn id="37" dur="1230" accel="100000" fill="hold">
                                          <p:stCondLst>
                                            <p:cond delay="770"/>
                                          </p:stCondLst>
                                        </p:cTn>
                                        <p:tgtEl>
                                          <p:spTgt spid="7"/>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Заголовок 1"/>
          <p:cNvSpPr>
            <a:spLocks noGrp="1"/>
          </p:cNvSpPr>
          <p:nvPr>
            <p:ph type="title"/>
          </p:nvPr>
        </p:nvSpPr>
        <p:spPr/>
        <p:txBody>
          <a:bodyPr/>
          <a:lstStyle/>
          <a:p>
            <a:pPr eaLnBrk="1" hangingPunct="1"/>
            <a:endParaRPr lang="ru-RU" dirty="0" smtClean="0"/>
          </a:p>
        </p:txBody>
      </p:sp>
      <p:sp>
        <p:nvSpPr>
          <p:cNvPr id="24578" name="Содержимое 2"/>
          <p:cNvSpPr>
            <a:spLocks noGrp="1"/>
          </p:cNvSpPr>
          <p:nvPr>
            <p:ph idx="1"/>
          </p:nvPr>
        </p:nvSpPr>
        <p:spPr/>
        <p:txBody>
          <a:bodyPr/>
          <a:lstStyle/>
          <a:p>
            <a:pPr eaLnBrk="1" hangingPunct="1"/>
            <a:endParaRPr lang="ru-RU" dirty="0" smtClean="0"/>
          </a:p>
        </p:txBody>
      </p:sp>
      <p:pic>
        <p:nvPicPr>
          <p:cNvPr id="24579" name="Picture 4" descr="шаблон 2 в"/>
          <p:cNvPicPr>
            <a:picLocks noChangeAspect="1" noChangeArrowheads="1"/>
          </p:cNvPicPr>
          <p:nvPr/>
        </p:nvPicPr>
        <p:blipFill>
          <a:blip r:embed="rId3" cstate="screen"/>
          <a:srcRect/>
          <a:stretch>
            <a:fillRect/>
          </a:stretch>
        </p:blipFill>
        <p:spPr bwMode="auto">
          <a:xfrm>
            <a:off x="0" y="-121444"/>
            <a:ext cx="9144000" cy="6979444"/>
          </a:xfrm>
          <a:prstGeom prst="rect">
            <a:avLst/>
          </a:prstGeom>
          <a:noFill/>
          <a:ln w="9525">
            <a:noFill/>
            <a:miter lim="800000"/>
            <a:headEnd/>
            <a:tailEnd/>
          </a:ln>
        </p:spPr>
      </p:pic>
      <p:sp>
        <p:nvSpPr>
          <p:cNvPr id="2" name="Прямоугольник 1"/>
          <p:cNvSpPr/>
          <p:nvPr/>
        </p:nvSpPr>
        <p:spPr>
          <a:xfrm>
            <a:off x="6492312" y="6473428"/>
            <a:ext cx="287258" cy="369332"/>
          </a:xfrm>
          <a:prstGeom prst="rect">
            <a:avLst/>
          </a:prstGeom>
        </p:spPr>
        <p:txBody>
          <a:bodyPr wrap="none">
            <a:spAutoFit/>
          </a:bodyPr>
          <a:lstStyle/>
          <a:p>
            <a:pPr algn="ct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Corsiva" panose="03010101010201010101" pitchFamily="66" charset="0"/>
              </a:rPr>
              <a:t>  </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onotype Corsiva" panose="03010101010201010101" pitchFamily="66" charset="0"/>
            </a:endParaRPr>
          </a:p>
        </p:txBody>
      </p:sp>
      <p:sp>
        <p:nvSpPr>
          <p:cNvPr id="7" name="Прямоугольник 6"/>
          <p:cNvSpPr/>
          <p:nvPr/>
        </p:nvSpPr>
        <p:spPr>
          <a:xfrm>
            <a:off x="899592" y="2708920"/>
            <a:ext cx="7128792" cy="378565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marL="514350" indent="-514350">
              <a:buBlip>
                <a:blip r:embed="rId4"/>
              </a:buBlip>
            </a:pPr>
            <a:r>
              <a:rPr lang="ru-RU" sz="3200" b="1" u="sng" dirty="0" smtClean="0">
                <a:solidFill>
                  <a:srgbClr val="7030A0"/>
                </a:solidFill>
                <a:latin typeface="Monotype Corsiva" pitchFamily="66" charset="0"/>
              </a:rPr>
              <a:t>Поисковый: </a:t>
            </a:r>
            <a:r>
              <a:rPr lang="ru-RU" sz="2800" b="1" dirty="0" smtClean="0">
                <a:latin typeface="Monotype Corsiva" pitchFamily="66" charset="0"/>
              </a:rPr>
              <a:t>определение темы проекта.</a:t>
            </a:r>
          </a:p>
          <a:p>
            <a:pPr marL="514350" indent="-514350">
              <a:buBlip>
                <a:blip r:embed="rId4"/>
              </a:buBlip>
            </a:pPr>
            <a:r>
              <a:rPr lang="ru-RU" sz="3200" b="1" u="sng" dirty="0" smtClean="0">
                <a:solidFill>
                  <a:srgbClr val="7030A0"/>
                </a:solidFill>
                <a:latin typeface="Monotype Corsiva" pitchFamily="66" charset="0"/>
              </a:rPr>
              <a:t>Аналитический: </a:t>
            </a:r>
            <a:r>
              <a:rPr lang="ru-RU" sz="2800" b="1" dirty="0" smtClean="0">
                <a:latin typeface="Monotype Corsiva" pitchFamily="66" charset="0"/>
              </a:rPr>
              <a:t>постановка цели проекта, определение задач, подготовительный  этап.</a:t>
            </a:r>
          </a:p>
          <a:p>
            <a:pPr marL="514350" indent="-514350">
              <a:buBlip>
                <a:blip r:embed="rId4"/>
              </a:buBlip>
            </a:pPr>
            <a:r>
              <a:rPr lang="ru-RU" sz="3200" b="1" u="sng" dirty="0" smtClean="0">
                <a:solidFill>
                  <a:srgbClr val="7030A0"/>
                </a:solidFill>
                <a:latin typeface="Monotype Corsiva" pitchFamily="66" charset="0"/>
              </a:rPr>
              <a:t>Практический: </a:t>
            </a:r>
            <a:r>
              <a:rPr lang="ru-RU" sz="2800" b="1" dirty="0" smtClean="0">
                <a:latin typeface="Monotype Corsiva" pitchFamily="66" charset="0"/>
              </a:rPr>
              <a:t>основной этап (работа с детьми, родителями, оснащение предметно-развивающей среды).</a:t>
            </a:r>
          </a:p>
          <a:p>
            <a:pPr marL="514350" indent="-514350">
              <a:buBlip>
                <a:blip r:embed="rId4"/>
              </a:buBlip>
            </a:pPr>
            <a:r>
              <a:rPr lang="ru-RU" sz="3200" b="1" u="sng" dirty="0" smtClean="0">
                <a:solidFill>
                  <a:srgbClr val="7030A0"/>
                </a:solidFill>
                <a:latin typeface="Monotype Corsiva" pitchFamily="66" charset="0"/>
              </a:rPr>
              <a:t>Контрольный: </a:t>
            </a:r>
            <a:r>
              <a:rPr lang="ru-RU" sz="2800" b="1" dirty="0" smtClean="0">
                <a:latin typeface="Monotype Corsiva" pitchFamily="66" charset="0"/>
              </a:rPr>
              <a:t>результат, продукт деятельности.</a:t>
            </a:r>
            <a:endParaRPr lang="ru-RU" sz="2800" b="1" dirty="0">
              <a:latin typeface="Monotype Corsiva" pitchFamily="66" charset="0"/>
            </a:endParaRPr>
          </a:p>
        </p:txBody>
      </p:sp>
      <p:sp>
        <p:nvSpPr>
          <p:cNvPr id="8" name="Прямоугольник 7"/>
          <p:cNvSpPr/>
          <p:nvPr/>
        </p:nvSpPr>
        <p:spPr>
          <a:xfrm>
            <a:off x="-456684" y="1772816"/>
            <a:ext cx="10057369" cy="830997"/>
          </a:xfrm>
          <a:prstGeom prst="rect">
            <a:avLst/>
          </a:prstGeom>
          <a:noFill/>
        </p:spPr>
        <p:txBody>
          <a:bodyPr wrap="square" lIns="91440" tIns="45720" rIns="91440" bIns="45720">
            <a:spAutoFit/>
          </a:bodyPr>
          <a:lstStyle/>
          <a:p>
            <a:pPr algn="ctr"/>
            <a:r>
              <a:rPr lang="ru-RU" sz="48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latin typeface="Monotype Corsiva" pitchFamily="66" charset="0"/>
              </a:rPr>
              <a:t>Этапы работы над проектом</a:t>
            </a:r>
            <a:endParaRPr lang="ru-RU" sz="48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latin typeface="Monotype Corsiva" pitchFamily="66" charset="0"/>
            </a:endParaRPr>
          </a:p>
        </p:txBody>
      </p:sp>
    </p:spTree>
    <p:custDataLst>
      <p:tags r:id="rId1"/>
    </p:custDataLst>
  </p:cSld>
  <p:clrMapOvr>
    <a:masterClrMapping/>
  </p:clrMapOvr>
  <mc:AlternateContent xmlns:mc="http://schemas.openxmlformats.org/markup-compatibility/2006">
    <mc:Choice xmlns:p14="http://schemas.microsoft.com/office/powerpoint/2010/main" xmlns="" Requires="p14">
      <p:transition spd="slow" p14:dur="4000" advTm="6248">
        <p14:vortex dir="r"/>
      </p:transition>
    </mc:Choice>
    <mc:Fallback>
      <p:transition spd="slow" advTm="624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ppt_x</p:attrName>
                                        </p:attrNameLst>
                                      </p:cBhvr>
                                      <p:tavLst>
                                        <p:tav tm="0">
                                          <p:val>
                                            <p:strVal val="#ppt_x-.2"/>
                                          </p:val>
                                        </p:tav>
                                        <p:tav tm="100000">
                                          <p:val>
                                            <p:strVal val="#ppt_x"/>
                                          </p:val>
                                        </p:tav>
                                      </p:tavLst>
                                    </p:anim>
                                    <p:anim calcmode="lin" valueType="num">
                                      <p:cBhvr>
                                        <p:cTn id="8"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30"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800" decel="100000"/>
                                        <p:tgtEl>
                                          <p:spTgt spid="7"/>
                                        </p:tgtEl>
                                      </p:cBhvr>
                                    </p:animEffect>
                                    <p:anim calcmode="lin" valueType="num">
                                      <p:cBhvr>
                                        <p:cTn id="15" dur="800" decel="100000" fill="hold"/>
                                        <p:tgtEl>
                                          <p:spTgt spid="7"/>
                                        </p:tgtEl>
                                        <p:attrNameLst>
                                          <p:attrName>style.rotation</p:attrName>
                                        </p:attrNameLst>
                                      </p:cBhvr>
                                      <p:tavLst>
                                        <p:tav tm="0">
                                          <p:val>
                                            <p:fltVal val="-90"/>
                                          </p:val>
                                        </p:tav>
                                        <p:tav tm="100000">
                                          <p:val>
                                            <p:fltVal val="0"/>
                                          </p:val>
                                        </p:tav>
                                      </p:tavLst>
                                    </p:anim>
                                    <p:anim calcmode="lin" valueType="num">
                                      <p:cBhvr>
                                        <p:cTn id="16" dur="800" decel="100000" fill="hold"/>
                                        <p:tgtEl>
                                          <p:spTgt spid="7"/>
                                        </p:tgtEl>
                                        <p:attrNameLst>
                                          <p:attrName>ppt_x</p:attrName>
                                        </p:attrNameLst>
                                      </p:cBhvr>
                                      <p:tavLst>
                                        <p:tav tm="0">
                                          <p:val>
                                            <p:strVal val="#ppt_x+0.4"/>
                                          </p:val>
                                        </p:tav>
                                        <p:tav tm="100000">
                                          <p:val>
                                            <p:strVal val="#ppt_x-0.05"/>
                                          </p:val>
                                        </p:tav>
                                      </p:tavLst>
                                    </p:anim>
                                    <p:anim calcmode="lin" valueType="num">
                                      <p:cBhvr>
                                        <p:cTn id="17" dur="800" decel="100000" fill="hold"/>
                                        <p:tgtEl>
                                          <p:spTgt spid="7"/>
                                        </p:tgtEl>
                                        <p:attrNameLst>
                                          <p:attrName>ppt_y</p:attrName>
                                        </p:attrNameLst>
                                      </p:cBhvr>
                                      <p:tavLst>
                                        <p:tav tm="0">
                                          <p:val>
                                            <p:strVal val="#ppt_y-0.4"/>
                                          </p:val>
                                        </p:tav>
                                        <p:tav tm="100000">
                                          <p:val>
                                            <p:strVal val="#ppt_y+0.1"/>
                                          </p:val>
                                        </p:tav>
                                      </p:tavLst>
                                    </p:anim>
                                    <p:anim calcmode="lin" valueType="num">
                                      <p:cBhvr>
                                        <p:cTn id="18"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19"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5|1.9|1.5"/>
</p:tagLst>
</file>

<file path=ppt/tags/tag10.xml><?xml version="1.0" encoding="utf-8"?>
<p:tagLst xmlns:a="http://schemas.openxmlformats.org/drawingml/2006/main" xmlns:r="http://schemas.openxmlformats.org/officeDocument/2006/relationships" xmlns:p="http://schemas.openxmlformats.org/presentationml/2006/main">
  <p:tag name="TIMING" val="|1.3|1.8|3.1|2.2|2.7|1.4|2.5|2.4|1.1|1.5|2.6|1|1.8|1.4|2.3|1.1|1.8|2.4|1.8|2.1|2.6"/>
</p:tagLst>
</file>

<file path=ppt/tags/tag11.xml><?xml version="1.0" encoding="utf-8"?>
<p:tagLst xmlns:a="http://schemas.openxmlformats.org/drawingml/2006/main" xmlns:r="http://schemas.openxmlformats.org/officeDocument/2006/relationships" xmlns:p="http://schemas.openxmlformats.org/presentationml/2006/main">
  <p:tag name="TIMING" val="|1.3|2.7|2.6"/>
</p:tagLst>
</file>

<file path=ppt/tags/tag12.xml><?xml version="1.0" encoding="utf-8"?>
<p:tagLst xmlns:a="http://schemas.openxmlformats.org/drawingml/2006/main" xmlns:r="http://schemas.openxmlformats.org/officeDocument/2006/relationships" xmlns:p="http://schemas.openxmlformats.org/presentationml/2006/main">
  <p:tag name="TIMING" val="|1.1|2.4|2.7|2.5"/>
</p:tagLst>
</file>

<file path=ppt/tags/tag13.xml><?xml version="1.0" encoding="utf-8"?>
<p:tagLst xmlns:a="http://schemas.openxmlformats.org/drawingml/2006/main" xmlns:r="http://schemas.openxmlformats.org/officeDocument/2006/relationships" xmlns:p="http://schemas.openxmlformats.org/presentationml/2006/main">
  <p:tag name="TIMING" val="|0.2|2.2"/>
</p:tagLst>
</file>

<file path=ppt/tags/tag14.xml><?xml version="1.0" encoding="utf-8"?>
<p:tagLst xmlns:a="http://schemas.openxmlformats.org/drawingml/2006/main" xmlns:r="http://schemas.openxmlformats.org/officeDocument/2006/relationships" xmlns:p="http://schemas.openxmlformats.org/presentationml/2006/main">
  <p:tag name="TIMING" val="|0.4|2.2"/>
</p:tagLst>
</file>

<file path=ppt/tags/tag15.xml><?xml version="1.0" encoding="utf-8"?>
<p:tagLst xmlns:a="http://schemas.openxmlformats.org/drawingml/2006/main" xmlns:r="http://schemas.openxmlformats.org/officeDocument/2006/relationships" xmlns:p="http://schemas.openxmlformats.org/presentationml/2006/main">
  <p:tag name="TIMING" val="|0.6"/>
</p:tagLst>
</file>

<file path=ppt/tags/tag16.xml><?xml version="1.0" encoding="utf-8"?>
<p:tagLst xmlns:a="http://schemas.openxmlformats.org/drawingml/2006/main" xmlns:r="http://schemas.openxmlformats.org/officeDocument/2006/relationships" xmlns:p="http://schemas.openxmlformats.org/presentationml/2006/main">
  <p:tag name="TIMING" val="|0.5"/>
</p:tagLst>
</file>

<file path=ppt/tags/tag2.xml><?xml version="1.0" encoding="utf-8"?>
<p:tagLst xmlns:a="http://schemas.openxmlformats.org/drawingml/2006/main" xmlns:r="http://schemas.openxmlformats.org/officeDocument/2006/relationships" xmlns:p="http://schemas.openxmlformats.org/presentationml/2006/main">
  <p:tag name="TIMING" val="|1.3|1.6|7.4|1.5|1.5"/>
</p:tagLst>
</file>

<file path=ppt/tags/tag3.xml><?xml version="1.0" encoding="utf-8"?>
<p:tagLst xmlns:a="http://schemas.openxmlformats.org/drawingml/2006/main" xmlns:r="http://schemas.openxmlformats.org/officeDocument/2006/relationships" xmlns:p="http://schemas.openxmlformats.org/presentationml/2006/main">
  <p:tag name="TIMING" val="|0.8"/>
</p:tagLst>
</file>

<file path=ppt/tags/tag4.xml><?xml version="1.0" encoding="utf-8"?>
<p:tagLst xmlns:a="http://schemas.openxmlformats.org/drawingml/2006/main" xmlns:r="http://schemas.openxmlformats.org/officeDocument/2006/relationships" xmlns:p="http://schemas.openxmlformats.org/presentationml/2006/main">
  <p:tag name="TIMING" val="|0.4|4.1|0.9|5.3|1.8|2.2|1.9|2.4|2.4|1.9|2.3|1.3"/>
</p:tagLst>
</file>

<file path=ppt/tags/tag5.xml><?xml version="1.0" encoding="utf-8"?>
<p:tagLst xmlns:a="http://schemas.openxmlformats.org/drawingml/2006/main" xmlns:r="http://schemas.openxmlformats.org/officeDocument/2006/relationships" xmlns:p="http://schemas.openxmlformats.org/presentationml/2006/main">
  <p:tag name="TIMING" val="|0.5|1.9|1.2"/>
</p:tagLst>
</file>

<file path=ppt/tags/tag6.xml><?xml version="1.0" encoding="utf-8"?>
<p:tagLst xmlns:a="http://schemas.openxmlformats.org/drawingml/2006/main" xmlns:r="http://schemas.openxmlformats.org/officeDocument/2006/relationships" xmlns:p="http://schemas.openxmlformats.org/presentationml/2006/main">
  <p:tag name="TIMING" val="|1.4|1.8|8.1"/>
</p:tagLst>
</file>

<file path=ppt/tags/tag7.xml><?xml version="1.0" encoding="utf-8"?>
<p:tagLst xmlns:a="http://schemas.openxmlformats.org/drawingml/2006/main" xmlns:r="http://schemas.openxmlformats.org/officeDocument/2006/relationships" xmlns:p="http://schemas.openxmlformats.org/presentationml/2006/main">
  <p:tag name="TIMING" val="|1.1|2.1"/>
</p:tagLst>
</file>

<file path=ppt/tags/tag8.xml><?xml version="1.0" encoding="utf-8"?>
<p:tagLst xmlns:a="http://schemas.openxmlformats.org/drawingml/2006/main" xmlns:r="http://schemas.openxmlformats.org/officeDocument/2006/relationships" xmlns:p="http://schemas.openxmlformats.org/presentationml/2006/main">
  <p:tag name="TIMING" val="|1|1.9|2.8|1.5"/>
</p:tagLst>
</file>

<file path=ppt/tags/tag9.xml><?xml version="1.0" encoding="utf-8"?>
<p:tagLst xmlns:a="http://schemas.openxmlformats.org/drawingml/2006/main" xmlns:r="http://schemas.openxmlformats.org/officeDocument/2006/relationships" xmlns:p="http://schemas.openxmlformats.org/presentationml/2006/main">
  <p:tag name="TIMING" val="|1.1|2.2"/>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2268</TotalTime>
  <Words>830</Words>
  <Application>Microsoft Office PowerPoint</Application>
  <PresentationFormat>Экран (4:3)</PresentationFormat>
  <Paragraphs>132</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Проект «Олимпиадное движение как одно из направлений в работе с одаренными детьми</vt:lpstr>
      <vt:lpstr>Слайд 16</vt:lpstr>
      <vt:lpstr>Слайд 17</vt:lpstr>
      <vt:lpstr>Слайд 18</vt:lpstr>
      <vt:lpstr>Слайд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Клюшкины</dc:creator>
  <cp:lastModifiedBy>соколенок</cp:lastModifiedBy>
  <cp:revision>246</cp:revision>
  <dcterms:created xsi:type="dcterms:W3CDTF">2014-05-28T18:38:22Z</dcterms:created>
  <dcterms:modified xsi:type="dcterms:W3CDTF">2018-05-11T09:54:27Z</dcterms:modified>
</cp:coreProperties>
</file>