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4" r:id="rId3"/>
    <p:sldId id="265" r:id="rId4"/>
    <p:sldId id="260" r:id="rId5"/>
    <p:sldId id="259" r:id="rId6"/>
    <p:sldId id="271" r:id="rId7"/>
    <p:sldId id="264" r:id="rId8"/>
    <p:sldId id="273" r:id="rId9"/>
    <p:sldId id="277" r:id="rId10"/>
    <p:sldId id="279" r:id="rId1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00FF"/>
    <a:srgbClr val="FCF600"/>
    <a:srgbClr val="E35C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F432E-8546-4B66-AFD2-C2420EB0EA92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558C2-F9F5-4959-A27C-E09980C477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558C2-F9F5-4959-A27C-E09980C4775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F631D-B3A6-4B66-9A65-89F8E6B9B9C4}" type="datetimeFigureOut">
              <a:rPr lang="fr-FR"/>
              <a:pPr>
                <a:defRPr/>
              </a:pPr>
              <a:t>16/05/2018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2E152-AB36-4A88-BC23-77BE6738181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5D046-0A1A-4DD9-8B2B-07E663E663B8}" type="datetimeFigureOut">
              <a:rPr lang="fr-FR"/>
              <a:pPr>
                <a:defRPr/>
              </a:pPr>
              <a:t>16/05/2018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B223-7D4F-48FC-86C2-DD95B7EDD08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7BA94-C149-4C08-A407-A3B9758B167E}" type="datetimeFigureOut">
              <a:rPr lang="fr-FR"/>
              <a:pPr>
                <a:defRPr/>
              </a:pPr>
              <a:t>16/05/2018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F2F09-7DE8-495F-A74A-03A16E81CF0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631D5-B6B9-4957-88A8-F0C117A6EBC8}" type="datetimeFigureOut">
              <a:rPr lang="fr-FR"/>
              <a:pPr>
                <a:defRPr/>
              </a:pPr>
              <a:t>16/05/2018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74CEB-150F-4EF1-A9CC-E66A640E86D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1BCD1-4B1E-41E9-9949-AA27BEF137C5}" type="datetimeFigureOut">
              <a:rPr lang="fr-FR"/>
              <a:pPr>
                <a:defRPr/>
              </a:pPr>
              <a:t>16/05/2018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AAC62-57B1-43D3-9365-542FBF5448C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6FCAA-67B1-4328-9437-7CEAD4AD86A1}" type="datetimeFigureOut">
              <a:rPr lang="fr-FR"/>
              <a:pPr>
                <a:defRPr/>
              </a:pPr>
              <a:t>16/05/2018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1E8BD-FADE-4616-8E4A-E4DCF55F5DB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71B4C-7A3B-4DE3-87DD-AB77C25BC235}" type="datetimeFigureOut">
              <a:rPr lang="fr-FR"/>
              <a:pPr>
                <a:defRPr/>
              </a:pPr>
              <a:t>16/05/2018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2285-87F6-4B26-B781-35BD2ECA4CE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8DAFF-9687-4800-BC18-8EA005B5FE9A}" type="datetimeFigureOut">
              <a:rPr lang="fr-FR"/>
              <a:pPr>
                <a:defRPr/>
              </a:pPr>
              <a:t>16/05/2018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33F33-1B4F-46C3-BCD9-AE798696B6A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EE736-6E76-43B3-B9E9-450DE342658F}" type="datetimeFigureOut">
              <a:rPr lang="fr-FR"/>
              <a:pPr>
                <a:defRPr/>
              </a:pPr>
              <a:t>16/05/2018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50ABC-BC6A-40D9-B801-3B520E31A55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86F4-E7C5-43D9-9A72-0B6C088949A2}" type="datetimeFigureOut">
              <a:rPr lang="fr-FR"/>
              <a:pPr>
                <a:defRPr/>
              </a:pPr>
              <a:t>16/05/2018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77FAE-1DB6-42A7-8ED6-526981E6E46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752C4-727B-476D-AF0F-FE3B788A239B}" type="datetimeFigureOut">
              <a:rPr lang="fr-FR"/>
              <a:pPr>
                <a:defRPr/>
              </a:pPr>
              <a:t>16/05/2018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C8957-8A41-452F-834D-7B9A0E662E6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17CD7EC-D08D-484C-8079-529D6515607E}" type="datetimeFigureOut">
              <a:rPr lang="fr-FR"/>
              <a:pPr>
                <a:defRPr/>
              </a:pPr>
              <a:t>16/05/2018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077F543-D4D2-4638-85BD-020103E5151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72722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00FF"/>
                </a:solidFill>
              </a:rPr>
              <a:t>Этнокультурное образование детей и взрослых(формирование единого нравственно-патриотического и этнокультурного пространства воспитания и обучения в </a:t>
            </a:r>
            <a:r>
              <a:rPr lang="ru-RU" sz="2800" b="1" dirty="0" smtClean="0">
                <a:solidFill>
                  <a:srgbClr val="FF0000"/>
                </a:solidFill>
              </a:rPr>
              <a:t>МБДОУ№4 «Соколенок»</a:t>
            </a:r>
            <a:endParaRPr lang="fr-CA" sz="2800" b="1" dirty="0" smtClean="0">
              <a:solidFill>
                <a:srgbClr val="FF0000"/>
              </a:solidFill>
            </a:endParaRPr>
          </a:p>
        </p:txBody>
      </p:sp>
      <p:pic>
        <p:nvPicPr>
          <p:cNvPr id="2055" name="Picture 7" descr="F:\Маржият С\МУЗЕЙ\IMG-20160329-WA00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857364"/>
            <a:ext cx="7572428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12246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соколенок\Desktop\марият\IMG-20180330-WA0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4"/>
            <a:ext cx="4429124" cy="3214686"/>
          </a:xfrm>
          <a:prstGeom prst="rect">
            <a:avLst/>
          </a:prstGeom>
          <a:noFill/>
        </p:spPr>
      </p:pic>
      <p:pic>
        <p:nvPicPr>
          <p:cNvPr id="30724" name="Picture 4" descr="C:\Users\соколенок\Desktop\марият\IMG-20180329-WA0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00562" cy="3714752"/>
          </a:xfrm>
          <a:prstGeom prst="rect">
            <a:avLst/>
          </a:prstGeom>
          <a:noFill/>
        </p:spPr>
      </p:pic>
      <p:pic>
        <p:nvPicPr>
          <p:cNvPr id="30725" name="Picture 5" descr="C:\Users\соколенок\Desktop\марият\IMG-20180329-WA00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0"/>
            <a:ext cx="4714876" cy="3714752"/>
          </a:xfrm>
          <a:prstGeom prst="rect">
            <a:avLst/>
          </a:prstGeom>
          <a:noFill/>
        </p:spPr>
      </p:pic>
      <p:pic>
        <p:nvPicPr>
          <p:cNvPr id="30726" name="Picture 6" descr="C:\Users\соколенок\Desktop\марият\IMG-20180330-WA0028.jpg"/>
          <p:cNvPicPr>
            <a:picLocks noChangeAspect="1" noChangeArrowheads="1"/>
          </p:cNvPicPr>
          <p:nvPr/>
        </p:nvPicPr>
        <p:blipFill>
          <a:blip r:embed="rId5"/>
          <a:srcRect b="15384"/>
          <a:stretch>
            <a:fillRect/>
          </a:stretch>
        </p:blipFill>
        <p:spPr bwMode="auto">
          <a:xfrm>
            <a:off x="4357686" y="3143248"/>
            <a:ext cx="4786314" cy="371475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928934"/>
          </a:xfrm>
        </p:spPr>
        <p:txBody>
          <a:bodyPr/>
          <a:lstStyle/>
          <a:p>
            <a:pPr algn="ctr">
              <a:buNone/>
              <a:defRPr/>
            </a:pPr>
            <a:r>
              <a:rPr lang="ru-RU" sz="2400" b="1" u="sng" dirty="0" smtClean="0">
                <a:solidFill>
                  <a:srgbClr val="FCF600"/>
                </a:solidFill>
                <a:latin typeface="Georgia" pitchFamily="18" charset="0"/>
                <a:ea typeface="Times New Roman" pitchFamily="18" charset="0"/>
                <a:cs typeface="Tahoma" pitchFamily="34" charset="0"/>
              </a:rPr>
              <a:t>Создание и размещение  мини-музея</a:t>
            </a:r>
            <a:r>
              <a:rPr lang="ru-RU" sz="2400" b="1" u="sng" dirty="0" smtClean="0">
                <a:solidFill>
                  <a:srgbClr val="FCF600"/>
                </a:solidFill>
                <a:latin typeface="Georgia" pitchFamily="18" charset="0"/>
                <a:ea typeface="Times New Roman" pitchFamily="18" charset="0"/>
                <a:cs typeface="Tahoma" pitchFamily="34" charset="0"/>
              </a:rPr>
              <a:t>:</a:t>
            </a:r>
          </a:p>
          <a:p>
            <a:pPr>
              <a:buNone/>
              <a:defRPr/>
            </a:pPr>
            <a:r>
              <a:rPr lang="ru-RU" sz="2000" dirty="0" smtClean="0">
                <a:solidFill>
                  <a:srgbClr val="0000FF"/>
                </a:solidFill>
                <a:latin typeface="Georgia" pitchFamily="18" charset="0"/>
                <a:ea typeface="Times New Roman" pitchFamily="18" charset="0"/>
                <a:cs typeface="Tahoma" pitchFamily="34" charset="0"/>
              </a:rPr>
              <a:t>		Мини – музей краеведения в нашем ДОУ </a:t>
            </a:r>
            <a:r>
              <a:rPr lang="ru-RU" sz="2000" dirty="0" smtClean="0">
                <a:solidFill>
                  <a:srgbClr val="0000FF"/>
                </a:solidFill>
                <a:latin typeface="Georgia" pitchFamily="18" charset="0"/>
                <a:ea typeface="Times New Roman" pitchFamily="18" charset="0"/>
                <a:cs typeface="Tahoma" pitchFamily="34" charset="0"/>
              </a:rPr>
              <a:t>функционирует с 2009 года, Мы назвали его мини – музей. Часть слова «мини», в нашем случае, отражает и возраст детей, для которых он предназначен, и размеры экспозиций, и определенную ограниченность тематики. Кроме этого, отличительной особенностью нашего мини- музея является, то что: в настоящих музеях трогать ничего нельзя, а вот в мини-музее детского сада не только можно, но и нужно! Его можно посещать каждый день, пополнять экспозиции и переставлять </a:t>
            </a:r>
            <a:endParaRPr lang="ru-RU" sz="2000" dirty="0" smtClean="0">
              <a:latin typeface="Georgia" pitchFamily="18" charset="0"/>
            </a:endParaRPr>
          </a:p>
          <a:p>
            <a:pPr algn="ctr">
              <a:buNone/>
            </a:pPr>
            <a:endParaRPr lang="ru-RU" sz="1100" b="1" dirty="0" smtClean="0">
              <a:solidFill>
                <a:srgbClr val="FF0000"/>
              </a:solidFill>
              <a:latin typeface="Constantia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10583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Constantia" pitchFamily="18" charset="0"/>
              </a:rPr>
              <a:t>ФЛОРА И ФАУНА ЮЖНОГО ДАГЕСТАНА</a:t>
            </a:r>
          </a:p>
        </p:txBody>
      </p:sp>
      <p:pic>
        <p:nvPicPr>
          <p:cNvPr id="5" name="Picture 4" descr="F:\Маржият С\яна\IMG_0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85427">
            <a:off x="3242846" y="3488778"/>
            <a:ext cx="2863578" cy="3283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F:\Маржият С\яна\IMG_0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70834">
            <a:off x="106174" y="3503675"/>
            <a:ext cx="2553022" cy="3272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F:\Маржият С\яна\IMG_03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69650">
            <a:off x="6389593" y="3627841"/>
            <a:ext cx="2308425" cy="3156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F:\стеклозавод\20171205_115315.jpg"/>
          <p:cNvPicPr>
            <a:picLocks noChangeAspect="1" noChangeArrowheads="1"/>
          </p:cNvPicPr>
          <p:nvPr/>
        </p:nvPicPr>
        <p:blipFill>
          <a:blip r:embed="rId2" cstate="print"/>
          <a:srcRect l="5802" r="16063"/>
          <a:stretch>
            <a:fillRect/>
          </a:stretch>
        </p:blipFill>
        <p:spPr bwMode="auto">
          <a:xfrm>
            <a:off x="4500530" y="1785926"/>
            <a:ext cx="464347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F:\стеклозавод\20171205_113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44" y="4214818"/>
            <a:ext cx="442915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642910" y="142852"/>
            <a:ext cx="8286808" cy="16430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«Визитной </a:t>
            </a:r>
            <a:r>
              <a:rPr lang="ru-RU" sz="1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карточкой» всегда был и остается стекольный завод с его интереснейшей и увлекательной историей, сохранившейся в некоторой степени в первозданном виде, хотя технический прогресс, в промышленности внес свои коррективы не только во внешний вид, но и в его внутреннее содержание. </a:t>
            </a:r>
          </a:p>
          <a:p>
            <a:r>
              <a:rPr lang="ru-RU" sz="1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Завод во все времена был символом единства всех народов страны. В 1922 году в его строительстве приняли участие люди 29 национальностей из разных регионов страны. Именно здесь горские народы Дагестана почувствовали глубокий смысл русских традиций, русской культуры, огромного духовного богатства и наследия.</a:t>
            </a:r>
          </a:p>
        </p:txBody>
      </p:sp>
      <p:pic>
        <p:nvPicPr>
          <p:cNvPr id="6" name="Picture 5" descr="C:\Users\Андрей\Desktop\стеклозавод\20171205_11391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643051"/>
            <a:ext cx="423739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C:\Users\Андрей\Desktop\стек\20171205_1127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214818"/>
            <a:ext cx="435771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251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C:\Users\Андрей\Desktop\стеклозавод\20160420_102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0"/>
            <a:ext cx="4143372" cy="2357430"/>
          </a:xfrm>
          <a:prstGeom prst="rect">
            <a:avLst/>
          </a:prstGeom>
          <a:noFill/>
        </p:spPr>
      </p:pic>
      <p:pic>
        <p:nvPicPr>
          <p:cNvPr id="14347" name="Picture 11" descr="C:\Users\Андрей\Desktop\20171214_152243.jpg"/>
          <p:cNvPicPr>
            <a:picLocks noChangeAspect="1" noChangeArrowheads="1"/>
          </p:cNvPicPr>
          <p:nvPr/>
        </p:nvPicPr>
        <p:blipFill>
          <a:blip r:embed="rId4" cstate="print"/>
          <a:srcRect t="10526" b="18421"/>
          <a:stretch>
            <a:fillRect/>
          </a:stretch>
        </p:blipFill>
        <p:spPr bwMode="auto">
          <a:xfrm flipV="1">
            <a:off x="4981579" y="2357430"/>
            <a:ext cx="4162421" cy="192882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578644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2800" b="1" dirty="0" smtClean="0">
                <a:solidFill>
                  <a:srgbClr val="000080"/>
                </a:solidFill>
                <a:ea typeface="Times New Roman" pitchFamily="18" charset="0"/>
                <a:cs typeface="Tahoma" pitchFamily="34" charset="0"/>
              </a:rPr>
              <a:t>Содержание и экспозиции</a:t>
            </a:r>
            <a:r>
              <a:rPr lang="ru-RU" sz="2800" b="1" dirty="0" smtClean="0">
                <a:solidFill>
                  <a:srgbClr val="000080"/>
                </a:solidFill>
                <a:ea typeface="Times New Roman" pitchFamily="18" charset="0"/>
                <a:cs typeface="Tahoma" pitchFamily="34" charset="0"/>
              </a:rPr>
              <a:t>: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Уголок флоры и фауны Южного Дагестана;</a:t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Летопись и изделия Стекольного завода г.Дагестанские Огни;</a:t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Летопись детского сада "Соколенок";</a:t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Предметы домашнего обихода</a:t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Уголок народно-прикладного искусства Дагестана (Ковроткачество, </a:t>
            </a: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Кубачинское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искусство,Балхарское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искусство,Унцукульское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искусство);</a:t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История России, ВОВ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defRPr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-Возложение цветов к обелиску погибшим ВОВ в г.Дагестанские Огни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околенок\Desktop\Тамила Гюлечова\IMG-20180508-WA00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43315"/>
            <a:ext cx="5000628" cy="3214686"/>
          </a:xfrm>
          <a:prstGeom prst="rect">
            <a:avLst/>
          </a:prstGeom>
          <a:noFill/>
        </p:spPr>
      </p:pic>
    </p:spTree>
  </p:cSld>
  <p:clrMapOvr>
    <a:masterClrMapping/>
  </p:clrMapOvr>
  <p:transition advTm="11919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F:\Маржият С\яна\IMG_0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00364" cy="3600000"/>
          </a:xfrm>
          <a:prstGeom prst="rect">
            <a:avLst/>
          </a:prstGeom>
          <a:noFill/>
        </p:spPr>
      </p:pic>
      <p:pic>
        <p:nvPicPr>
          <p:cNvPr id="11270" name="Picture 6" descr="F:\Маржият С\яна\IMG_03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0"/>
            <a:ext cx="3000364" cy="3600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3714752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Н</a:t>
            </a:r>
            <a:r>
              <a:rPr lang="ru-RU" sz="2000" b="1" dirty="0" smtClean="0">
                <a:latin typeface="Constantia" pitchFamily="18" charset="0"/>
              </a:rPr>
              <a:t>аш </a:t>
            </a:r>
            <a:r>
              <a:rPr lang="ru-RU" sz="2000" b="1" dirty="0">
                <a:latin typeface="Constantia" pitchFamily="18" charset="0"/>
              </a:rPr>
              <a:t>город Дагестанские Огни является одним из центров ручного ковроткачества Дагестана. Огнинская ковровая фабрика существовала с 1977 года. За все годы существования Огнинского цеха,  а ныне фабрики, были произведены десятки тысяч высокоплотных ворсовых и </a:t>
            </a:r>
            <a:r>
              <a:rPr lang="ru-RU" sz="2000" b="1" dirty="0" err="1">
                <a:latin typeface="Constantia" pitchFamily="18" charset="0"/>
              </a:rPr>
              <a:t>безворсовых</a:t>
            </a:r>
            <a:r>
              <a:rPr lang="ru-RU" sz="2000" b="1" dirty="0">
                <a:latin typeface="Constantia" pitchFamily="18" charset="0"/>
              </a:rPr>
              <a:t>  ковров и ковровых изделий. Очень много мастеров работает на Огнинской ковровой фабрике и сегодня;  их работы экспонируются на выставках городов и областей России и зарубежья. </a:t>
            </a:r>
          </a:p>
        </p:txBody>
      </p:sp>
      <p:pic>
        <p:nvPicPr>
          <p:cNvPr id="6" name="Picture 5" descr="C:\Users\Андрей\Desktop\стеклозавод\20171214_1442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0"/>
            <a:ext cx="3143272" cy="3643314"/>
          </a:xfrm>
          <a:prstGeom prst="rect">
            <a:avLst/>
          </a:prstGeom>
          <a:noFill/>
        </p:spPr>
      </p:pic>
    </p:spTree>
  </p:cSld>
  <p:clrMapOvr>
    <a:masterClrMapping/>
  </p:clrMapOvr>
  <p:transition advTm="12199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:\Маржият С\яна\IMG_02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0"/>
            <a:ext cx="3071802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3" name="Picture 3" descr="F:\Маржият С\яна\IMG_02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8864">
            <a:off x="0" y="2928934"/>
            <a:ext cx="3143240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4" name="Picture 4" descr="F:\Маржият С\яна\IMG_02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58821">
            <a:off x="6215042" y="2928934"/>
            <a:ext cx="2928958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5" name="Picture 5" descr="F:\Маржият С\IMG_1932.JPG"/>
          <p:cNvPicPr>
            <a:picLocks noChangeAspect="1" noChangeArrowheads="1"/>
          </p:cNvPicPr>
          <p:nvPr/>
        </p:nvPicPr>
        <p:blipFill>
          <a:blip r:embed="rId6" cstate="print"/>
          <a:srcRect t="2379" r="2370" b="2370"/>
          <a:stretch>
            <a:fillRect/>
          </a:stretch>
        </p:blipFill>
        <p:spPr bwMode="auto">
          <a:xfrm>
            <a:off x="214282" y="285728"/>
            <a:ext cx="2928958" cy="2357454"/>
          </a:xfrm>
          <a:prstGeom prst="rect">
            <a:avLst/>
          </a:prstGeom>
          <a:noFill/>
        </p:spPr>
      </p:pic>
      <p:pic>
        <p:nvPicPr>
          <p:cNvPr id="40966" name="Picture 6" descr="F:\Маржият С\IMG_19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3786190"/>
            <a:ext cx="3095615" cy="307181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6286512" y="0"/>
            <a:ext cx="2857488" cy="30718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Работа на прялке.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 обработанной шерсти, прядение ниток для ворсовых ковров, паласов, </a:t>
            </a:r>
            <a:r>
              <a:rPr lang="ru-RU" sz="1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безворсовых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ковров .</a:t>
            </a:r>
          </a:p>
          <a:p>
            <a:pPr algn="ctr"/>
            <a:endParaRPr lang="ru-RU" sz="1600" dirty="0"/>
          </a:p>
        </p:txBody>
      </p:sp>
    </p:spTree>
  </p:cSld>
  <p:clrMapOvr>
    <a:masterClrMapping/>
  </p:clrMapOvr>
  <p:transition advTm="11919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sz="2000" dirty="0" smtClean="0"/>
              <a:t>Экскурсия по </a:t>
            </a:r>
            <a:r>
              <a:rPr lang="ru-RU" sz="2000" dirty="0" err="1" smtClean="0"/>
              <a:t>достопремечательностям</a:t>
            </a:r>
            <a:r>
              <a:rPr lang="ru-RU" sz="2000" dirty="0" smtClean="0"/>
              <a:t>  города </a:t>
            </a:r>
          </a:p>
        </p:txBody>
      </p:sp>
      <p:pic>
        <p:nvPicPr>
          <p:cNvPr id="16389" name="Picture 5" descr="C:\Users\Андрей\Desktop\стеклозавод\20170505_113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7628"/>
            <a:ext cx="3500430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1" name="Picture 7" descr="C:\Users\Андрей\Desktop\стек\20171205_104124.jpg"/>
          <p:cNvPicPr>
            <a:picLocks noChangeAspect="1" noChangeArrowheads="1"/>
          </p:cNvPicPr>
          <p:nvPr/>
        </p:nvPicPr>
        <p:blipFill>
          <a:blip r:embed="rId3" cstate="print"/>
          <a:srcRect r="6472"/>
          <a:stretch>
            <a:fillRect/>
          </a:stretch>
        </p:blipFill>
        <p:spPr bwMode="auto">
          <a:xfrm>
            <a:off x="5715008" y="857232"/>
            <a:ext cx="3428992" cy="2234162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0" y="3357562"/>
            <a:ext cx="3357554" cy="5000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Экскурсия к памятнику неизвестного солдата </a:t>
            </a:r>
            <a:endParaRPr lang="ru-RU" dirty="0"/>
          </a:p>
        </p:txBody>
      </p:sp>
      <p:pic>
        <p:nvPicPr>
          <p:cNvPr id="16392" name="Picture 8" descr="C:\Users\Андрей\Desktop\стек\20171205_1045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57232"/>
            <a:ext cx="2885662" cy="2428892"/>
          </a:xfrm>
          <a:prstGeom prst="rect">
            <a:avLst/>
          </a:prstGeom>
          <a:noFill/>
        </p:spPr>
      </p:pic>
      <p:pic>
        <p:nvPicPr>
          <p:cNvPr id="16393" name="Picture 9" descr="C:\Users\Андрей\Desktop\стек\20171205_1043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857232"/>
            <a:ext cx="2809159" cy="2428892"/>
          </a:xfrm>
          <a:prstGeom prst="rect">
            <a:avLst/>
          </a:prstGeom>
          <a:noFill/>
        </p:spPr>
      </p:pic>
      <p:sp>
        <p:nvSpPr>
          <p:cNvPr id="9" name="Горизонтальный свиток 8"/>
          <p:cNvSpPr/>
          <p:nvPr/>
        </p:nvSpPr>
        <p:spPr>
          <a:xfrm>
            <a:off x="5000628" y="2928934"/>
            <a:ext cx="4143372" cy="714380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Цирковая школа </a:t>
            </a:r>
            <a:endParaRPr lang="ru-RU" dirty="0"/>
          </a:p>
        </p:txBody>
      </p:sp>
      <p:pic>
        <p:nvPicPr>
          <p:cNvPr id="16394" name="Picture 10" descr="C:\Users\Андрей\Desktop\стек\20171205_1202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3786190"/>
            <a:ext cx="3076494" cy="2928958"/>
          </a:xfrm>
          <a:prstGeom prst="rect">
            <a:avLst/>
          </a:prstGeom>
          <a:noFill/>
        </p:spPr>
      </p:pic>
      <p:pic>
        <p:nvPicPr>
          <p:cNvPr id="16395" name="Picture 11" descr="C:\Users\Андрей\Desktop\стек\Camera\20171205_1035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3786190"/>
            <a:ext cx="2714612" cy="2928958"/>
          </a:xfrm>
          <a:prstGeom prst="rect">
            <a:avLst/>
          </a:prstGeom>
          <a:noFill/>
        </p:spPr>
      </p:pic>
    </p:spTree>
  </p:cSld>
  <p:clrMapOvr>
    <a:masterClrMapping/>
  </p:clrMapOvr>
  <p:transition advTm="13977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C:\Users\Андрей\Desktop\стеклозавод\20150428_1016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7686" cy="2928934"/>
          </a:xfrm>
          <a:prstGeom prst="rect">
            <a:avLst/>
          </a:prstGeom>
          <a:noFill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258000"/>
            <a:ext cx="242886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58000"/>
            <a:ext cx="2571736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0" name="Picture 6" descr="C:\Users\Андрей\Desktop\стеклозавод\20150506_1031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0"/>
            <a:ext cx="4786314" cy="2928934"/>
          </a:xfrm>
          <a:prstGeom prst="rect">
            <a:avLst/>
          </a:prstGeom>
          <a:noFill/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3000372"/>
            <a:ext cx="389967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643174" y="5857892"/>
            <a:ext cx="4071966" cy="10001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Посещение городского музея</a:t>
            </a:r>
            <a:endParaRPr lang="ru-RU" sz="2000" dirty="0">
              <a:latin typeface="Constantia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работе с родителями используем 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разнообразные формы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посиделки, конкурсы, выставки, игровые программы, развлечении.</a:t>
            </a:r>
            <a:endParaRPr lang="ru-RU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"/>
            <a:ext cx="8686800" cy="1142983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Любовь к Родине не может быть созерцательной.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Чувство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родины должно проявляться у ребёнка в активной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Это помогает переосмысливать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полученные знания о Родине, выражать своё отношение к ней.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F:\конкурс лучший сад2\IMG_05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2571736" cy="2571768"/>
          </a:xfrm>
          <a:prstGeom prst="rect">
            <a:avLst/>
          </a:prstGeom>
          <a:noFill/>
        </p:spPr>
      </p:pic>
      <p:pic>
        <p:nvPicPr>
          <p:cNvPr id="28675" name="Picture 3" descr="F:\конкурс лучший сад2\IMG_05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7620"/>
            <a:ext cx="2571736" cy="2740380"/>
          </a:xfrm>
          <a:prstGeom prst="rect">
            <a:avLst/>
          </a:prstGeom>
          <a:noFill/>
        </p:spPr>
      </p:pic>
      <p:pic>
        <p:nvPicPr>
          <p:cNvPr id="6" name="Picture 2" descr="F:\конкурс лучший сад2\IMG_06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7" y="1571612"/>
            <a:ext cx="342902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соколенок\Desktop\марият\IMG-20180329-WA00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4071942"/>
            <a:ext cx="3429024" cy="2786058"/>
          </a:xfrm>
          <a:prstGeom prst="rect">
            <a:avLst/>
          </a:prstGeom>
          <a:noFill/>
        </p:spPr>
      </p:pic>
      <p:pic>
        <p:nvPicPr>
          <p:cNvPr id="8" name="Picture 5" descr="F:\конкурс лучший сад2\IMG_06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071942"/>
            <a:ext cx="3143240" cy="2786057"/>
          </a:xfrm>
          <a:prstGeom prst="rect">
            <a:avLst/>
          </a:prstGeom>
          <a:noFill/>
        </p:spPr>
      </p:pic>
      <p:pic>
        <p:nvPicPr>
          <p:cNvPr id="9" name="Picture 3" descr="F:\конкурс лучший сад2\IMG_06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1571612"/>
            <a:ext cx="3143240" cy="250373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heme/theme1.xml><?xml version="1.0" encoding="utf-8"?>
<a:theme xmlns:a="http://schemas.openxmlformats.org/drawingml/2006/main" name="14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438</TotalTime>
  <Words>263</Words>
  <Application>Microsoft Office PowerPoint</Application>
  <PresentationFormat>Экран (4:3)</PresentationFormat>
  <Paragraphs>18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147</vt:lpstr>
      <vt:lpstr>Этнокультурное образование детей и взрослых(формирование единого нравственно-патриотического и этнокультурного пространства воспитания и обучения в МБДОУ№4 «Соколенок»</vt:lpstr>
      <vt:lpstr>Слайд 2</vt:lpstr>
      <vt:lpstr>Слайд 3</vt:lpstr>
      <vt:lpstr>Слайд 4</vt:lpstr>
      <vt:lpstr>Слайд 5</vt:lpstr>
      <vt:lpstr>Слайд 6</vt:lpstr>
      <vt:lpstr>Экскурсия по достопремечательностям  города </vt:lpstr>
      <vt:lpstr>Слайд 8</vt:lpstr>
      <vt:lpstr>  В работе с родителями используем разнообразные формы: посиделки, конкурсы, выставки, игровые программы, развлечении.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Расул  Гамзатович Гамзатов</dc:title>
  <dc:creator>Залина</dc:creator>
  <cp:lastModifiedBy>соколенок</cp:lastModifiedBy>
  <cp:revision>57</cp:revision>
  <dcterms:created xsi:type="dcterms:W3CDTF">2012-07-01T21:49:40Z</dcterms:created>
  <dcterms:modified xsi:type="dcterms:W3CDTF">2018-05-16T12:43:09Z</dcterms:modified>
</cp:coreProperties>
</file>